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8" r:id="rId6"/>
    <p:sldId id="260" r:id="rId7"/>
    <p:sldId id="261" r:id="rId8"/>
    <p:sldId id="263" r:id="rId9"/>
    <p:sldId id="264" r:id="rId10"/>
    <p:sldId id="265" r:id="rId11"/>
    <p:sldId id="269" r:id="rId12"/>
    <p:sldId id="267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30" d="100"/>
          <a:sy n="30" d="100"/>
        </p:scale>
        <p:origin x="-72" y="-52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59CA2-9AAC-4A1A-8272-B79C31EAC28D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211B8-79E8-4487-84FE-5D58E9879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5288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67094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42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32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8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99867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4541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5994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4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0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935276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173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DE7A413-D6D3-014B-80D7-AB72329BD64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E41A9D1-2349-1943-B3F3-BEEC0C65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905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86B26-4373-8C4D-B68C-0E921045E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wELCOME</a:t>
            </a:r>
            <a:r>
              <a:rPr lang="en-US" dirty="0"/>
              <a:t> TO THE BISHOPS’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D32A27-3D53-E64D-8805-D62B751EB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Reception Year</a:t>
            </a:r>
          </a:p>
        </p:txBody>
      </p:sp>
    </p:spTree>
    <p:extLst>
      <p:ext uri="{BB962C8B-B14F-4D97-AF65-F5344CB8AC3E}">
        <p14:creationId xmlns:p14="http://schemas.microsoft.com/office/powerpoint/2010/main" xmlns="" val="3784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DF88C-2511-2B41-A38C-5A1C3283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AB640A2-8B48-574B-81B3-E3F65E67AFBF}"/>
              </a:ext>
            </a:extLst>
          </p:cNvPr>
          <p:cNvSpPr txBox="1">
            <a:spLocks/>
          </p:cNvSpPr>
          <p:nvPr/>
        </p:nvSpPr>
        <p:spPr>
          <a:xfrm>
            <a:off x="4256902" y="552587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Luna our school dog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F6026D6-0E7E-7743-A638-96BE970B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  <p:pic>
        <p:nvPicPr>
          <p:cNvPr id="1026" name="Picture 2" descr="https://attachment.outlook.office.net/owa/d.mann@bishops.essex.sch.uk/service.svc/s/GetFileAttachment?id=AAMkADlhMDhjNjQ0LTMyNmEtNGM5MS1iYmJlLTBmZWY5OTdlZDBkMQBGAAAAAABrKydvrGEVTqtfqRY0tx%2B4BwADZ8QF2mrrS7AX1BBj%2BN86AAAAAAEMAAADZ8QF2mrrS7AX1BBj%2BN86AAKZ94y8AAABEgAQALGVBMoLrRlGlDTw%2Ff%2FLHuE%3D&amp;X-OWA-CANARY=dctmwg2MWkSMEDdmFQr0tyBZt83y1dUYU67oVbCAu66AxfU4K4tIogfNmzVDuZWh5wGSYTQEv4w.&amp;token=eyJhbGciOiJSUzI1NiIsImtpZCI6IjA2MDBGOUY2NzQ2MjA3MzdFNzM0MDRFMjg3QzQ1QTgxOENCN0NFQjgiLCJ4NXQiOiJCZ0Q1OW5SaUJ6Zm5OQVRpaDhSYWdZeTN6cmciLCJ0eXAiOiJKV1QifQ.eyJ2ZXIiOiJFeGNoYW5nZS5DYWxsYmFjay5WMSIsImFwcGN0eHNlbmRlciI6Ik93YURvd25sb2FkQDM5YjQ3Y2FmLTljMDAtNGU3OC1iMTFmLWJlNDRmZjRlMjIzNCIsImFwcGN0eCI6IntcIm1zZXhjaHByb3RcIjpcIm93YVwiLFwicHJpbWFyeXNpZFwiOlwiUy0xLTUtMjEtMjQyNzUxNTU0OS04NDQ4ODM4OC0zNjk5MDE1ODM3LTgwMzE2NlwiLFwicHVpZFwiOlwiMTE1Mzc2NTkzMjAxNDM5ODIyMFwiLFwib2lkXCI6XCI3YmYwMjU1Zi1hOTVhLTQ3NDEtYmE2MS1hMzU4OWJiOWU1NjRcIixcInNjb3BlXCI6XCJPd2FEb3dubG9hZFwifSIsIm5iZiI6MTUyOTQxOTMwNiwiZXhwIjoxNTI5NDE5OTA2LCJpc3MiOiIwMDAwMDAwMi0wMDAwLTBmZjEtY2UwMC0wMDAwMDAwMDAwMDBAMzliNDdjYWYtOWMwMC00ZTc4LWIxMWYtYmU0NGZmNGUyMjM0IiwiYXVkIjoiMDAwMDAwMDItMDAwMC0wZmYxLWNlMDAtMDAwMDAwMDAwMDAwL2F0dGFjaG1lbnQub3V0bG9vay5vZmZpY2UubmV0QDM5YjQ3Y2FmLTljMDAtNGU3OC1iMTFmLWJlNDRmZjRlMjIzNCJ9.khJ4KGoc9-g-KXbFdfXRsVrCT7u1-7pX8hdHspURtqMVsfCzKRN4eRayjcjpbi26bMvF4KOLIt84_s9vz5HHqlChZQBLJluZe_hemtIh1Pdngt20ZqSxa5oxotst5gMazEkxGnS6p8nP2hCLUHTmN9H3xsnq253CD6hkYu26ps85k-KLKyZQYqX7TGtiImp4BCd7v7vIZ5sxSVSk9eKE2Ta3PeWSa6CQ7vmJRpSGX-FJDfBAXzhMjNckcfXax0saqDNa7dRk3Wp42g1GuibOdyyp-ZfBlUabp_71SRsIcle9lCvz5fwpDfDM6F2gO4r_WqYgpAELk_x7JfOAap8v5Q&amp;owa=outlook.office365.com&amp;isImagePreview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281" y="1604485"/>
            <a:ext cx="1833347" cy="33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4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5F1FE-0CB0-B742-8AB3-6A423A8E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our hopefully, up-and-coming events…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0E783-583B-5240-9FAF-53DD5897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67169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assoonPrimaryInfant" pitchFamily="2" charset="0"/>
              </a:rPr>
              <a:t>Welcome talk in October (date to be confirmed)</a:t>
            </a:r>
          </a:p>
          <a:p>
            <a:r>
              <a:rPr lang="en-US" dirty="0" smtClean="0">
                <a:latin typeface="SassoonPrimaryInfant" pitchFamily="2" charset="0"/>
              </a:rPr>
              <a:t>Parent/teacher meetings Via phone calls (Monday 13</a:t>
            </a:r>
            <a:r>
              <a:rPr lang="en-US" baseline="30000" dirty="0" smtClean="0">
                <a:latin typeface="SassoonPrimaryInfant" pitchFamily="2" charset="0"/>
              </a:rPr>
              <a:t>th</a:t>
            </a:r>
            <a:r>
              <a:rPr lang="en-US" dirty="0" smtClean="0">
                <a:latin typeface="SassoonPrimaryInfant" pitchFamily="2" charset="0"/>
              </a:rPr>
              <a:t> July)</a:t>
            </a:r>
          </a:p>
          <a:p>
            <a:r>
              <a:rPr lang="en-US" dirty="0" smtClean="0">
                <a:latin typeface="SassoonPrimaryInfant" pitchFamily="2" charset="0"/>
              </a:rPr>
              <a:t>There </a:t>
            </a:r>
            <a:r>
              <a:rPr lang="en-US" dirty="0">
                <a:latin typeface="SassoonPrimaryInfant" pitchFamily="2" charset="0"/>
              </a:rPr>
              <a:t>will be various learning talks throughout the year where teachers will discuss areas of learning in more depth (reading, writing, mathematics etc.).</a:t>
            </a:r>
          </a:p>
          <a:p>
            <a:r>
              <a:rPr lang="en-US" dirty="0">
                <a:latin typeface="SassoonPrimaryInfant" pitchFamily="2" charset="0"/>
              </a:rPr>
              <a:t>There will also be coffee mornings where parents and teachers can meet informally to ask </a:t>
            </a:r>
            <a:r>
              <a:rPr lang="en-US" dirty="0" smtClean="0">
                <a:latin typeface="SassoonPrimaryInfant" pitchFamily="2" charset="0"/>
              </a:rPr>
              <a:t>questions.</a:t>
            </a:r>
          </a:p>
          <a:p>
            <a:r>
              <a:rPr lang="en-US" dirty="0" smtClean="0">
                <a:latin typeface="SassoonPrimaryInfant" pitchFamily="2" charset="0"/>
              </a:rPr>
              <a:t>Teachers will be sending video presentation and a ‘tour guide’ of the school </a:t>
            </a:r>
            <a:r>
              <a:rPr lang="en-US" dirty="0" smtClean="0">
                <a:latin typeface="SassoonPrimaryInfant" pitchFamily="2" charset="0"/>
                <a:sym typeface="Wingdings" panose="05000000000000000000" pitchFamily="2" charset="2"/>
              </a:rPr>
              <a:t></a:t>
            </a:r>
            <a:endParaRPr lang="en-US" dirty="0" smtClean="0">
              <a:latin typeface="SassoonPrimaryInfant" pitchFamily="2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24C868D3-8C3B-7540-9212-DBCA2D58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4915422"/>
            <a:ext cx="1996440" cy="18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9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82FED-AF08-6144-9220-A94D15DE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do over the Summer holiday…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09029E-7AC1-1C44-B9C7-46C21C484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6440"/>
            <a:ext cx="9601200" cy="3931920"/>
          </a:xfrm>
        </p:spPr>
        <p:txBody>
          <a:bodyPr>
            <a:normAutofit/>
          </a:bodyPr>
          <a:lstStyle/>
          <a:p>
            <a:r>
              <a:rPr lang="en-US" dirty="0"/>
              <a:t>Relax</a:t>
            </a:r>
          </a:p>
          <a:p>
            <a:r>
              <a:rPr lang="en-US" dirty="0"/>
              <a:t>Talk positively about the next step…BIG SCHOOL</a:t>
            </a:r>
            <a:r>
              <a:rPr lang="en-US" dirty="0" smtClean="0"/>
              <a:t>!</a:t>
            </a:r>
          </a:p>
          <a:p>
            <a:r>
              <a:rPr lang="en-US" dirty="0" smtClean="0"/>
              <a:t>Visit the TLC website</a:t>
            </a:r>
            <a:endParaRPr lang="en-US" dirty="0"/>
          </a:p>
          <a:p>
            <a:r>
              <a:rPr lang="en-US" dirty="0"/>
              <a:t>Watch some Jolly Phonics videos (phase 2 only)</a:t>
            </a:r>
          </a:p>
          <a:p>
            <a:r>
              <a:rPr lang="en-US" dirty="0"/>
              <a:t>Lots of careful counting of natural objects</a:t>
            </a:r>
          </a:p>
          <a:p>
            <a:r>
              <a:rPr lang="en-US" dirty="0"/>
              <a:t>Number blocks on </a:t>
            </a:r>
            <a:r>
              <a:rPr lang="en-US" dirty="0" err="1"/>
              <a:t>Cbeebies</a:t>
            </a:r>
            <a:r>
              <a:rPr lang="en-US" dirty="0"/>
              <a:t> – great for developing understanding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number</a:t>
            </a:r>
          </a:p>
          <a:p>
            <a:r>
              <a:rPr lang="en-US" dirty="0" smtClean="0"/>
              <a:t>Encourage initial name writing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F146BF8F-80CB-D840-B382-2460AD97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4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F3FE9-1D98-A040-BACC-B1AAE630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 </a:t>
            </a:r>
            <a:r>
              <a:rPr lang="en-GB" sz="3200" dirty="0">
                <a:solidFill>
                  <a:schemeClr val="tx1"/>
                </a:solidFill>
              </a:rPr>
              <a:t>Early Years Foundation Stage (EYFS) </a:t>
            </a:r>
            <a:r>
              <a:rPr lang="en-GB" sz="3200" dirty="0"/>
              <a:t>curriculum is used by professionals working with children from birth to 5 years old.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This means that your child will continue to work in a similar way to that of their previous setting (nursery/ preschool) during their first year at The Bishops’.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ED0C06A-B94C-8244-B0A0-CF964FD9B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5437" y="4525556"/>
            <a:ext cx="2178473" cy="2000639"/>
          </a:xfrm>
        </p:spPr>
      </p:pic>
    </p:spTree>
    <p:extLst>
      <p:ext uri="{BB962C8B-B14F-4D97-AF65-F5344CB8AC3E}">
        <p14:creationId xmlns:p14="http://schemas.microsoft.com/office/powerpoint/2010/main" xmlns="" val="38603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8842-1904-6C40-AEC6-91D1DB0B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Characteristics of Effective Learning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39B9935-C74D-D646-A8CF-D9782AFDE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948" y="2285999"/>
            <a:ext cx="3062521" cy="3847783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5E4C8BE7-5BCC-664E-B0BA-5077A73F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8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17F81-0651-2142-A197-48ABBB38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Areas of learning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6025237-BC47-A442-BF69-0739DA76F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802" y="1859693"/>
            <a:ext cx="3966795" cy="395416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C99A8782-0617-FA41-B567-266137B0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C98E4-94BE-9B4D-BEBB-173A42E1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Journeys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801145-FE1A-994F-B6C2-F9E5EFFA4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Foundation Stage staff will </a:t>
            </a:r>
            <a:r>
              <a:rPr lang="en-US" dirty="0"/>
              <a:t>document your child’s learning as they play, taking photos and writing notes.</a:t>
            </a:r>
          </a:p>
          <a:p>
            <a:r>
              <a:rPr lang="en-US" dirty="0"/>
              <a:t>The document where these observations are </a:t>
            </a:r>
            <a:r>
              <a:rPr lang="en-US" dirty="0" smtClean="0"/>
              <a:t>kept </a:t>
            </a:r>
            <a:r>
              <a:rPr lang="en-US" dirty="0"/>
              <a:t>is called a ‘Learning Journey’.</a:t>
            </a:r>
          </a:p>
          <a:p>
            <a:r>
              <a:rPr lang="en-US" dirty="0"/>
              <a:t>You will have opportunities throughout the year to come and look through the Learning Journeys.</a:t>
            </a:r>
          </a:p>
          <a:p>
            <a:r>
              <a:rPr lang="en-US" dirty="0"/>
              <a:t>You are encouraged to record your child’s achievements out of school on a ‘Wow Voucher’ which can then be stuck into the Learning Journeys.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84BA40E3-DE5D-5445-BA42-51CEA3D3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7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A3B8A-9037-404D-9668-723ADAAA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your child will need at school…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24CC9-19A0-7E4F-9520-9E462676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bottle (with name label)</a:t>
            </a:r>
          </a:p>
          <a:p>
            <a:r>
              <a:rPr lang="en-US" dirty="0"/>
              <a:t>Bishops’ school bag (with name label)</a:t>
            </a:r>
          </a:p>
          <a:p>
            <a:r>
              <a:rPr lang="en-US" dirty="0"/>
              <a:t>Reading record (this will be provided when your child starts)</a:t>
            </a:r>
          </a:p>
          <a:p>
            <a:r>
              <a:rPr lang="en-US" dirty="0"/>
              <a:t>PE kit (all items of clothing with name labels)</a:t>
            </a:r>
          </a:p>
          <a:p>
            <a:r>
              <a:rPr lang="en-US" dirty="0"/>
              <a:t>A change of clothes for accidents (all items of clothing with name labels)</a:t>
            </a:r>
          </a:p>
          <a:p>
            <a:r>
              <a:rPr lang="en-US" dirty="0"/>
              <a:t>School Uniform (all items of clothing with name labels)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B33E651C-F693-6841-8794-D2050E5C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6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8A69A-A8D5-4C4F-BF9B-B1AC499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day at school will look like to begin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A0ADA-84CE-3647-B404-BF833F29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8.45 – Arrive at school</a:t>
            </a:r>
          </a:p>
          <a:p>
            <a:r>
              <a:rPr lang="en-US" dirty="0"/>
              <a:t>9.00 – Register</a:t>
            </a:r>
          </a:p>
          <a:p>
            <a:r>
              <a:rPr lang="en-US" dirty="0"/>
              <a:t>9.05 – Carpet time</a:t>
            </a:r>
          </a:p>
          <a:p>
            <a:r>
              <a:rPr lang="en-US" dirty="0"/>
              <a:t>9.20 – Choosing time</a:t>
            </a:r>
          </a:p>
          <a:p>
            <a:r>
              <a:rPr lang="en-US" dirty="0"/>
              <a:t>10.15 – Snack time – Healthy snacks are provided by the school</a:t>
            </a:r>
          </a:p>
          <a:p>
            <a:r>
              <a:rPr lang="en-US" dirty="0"/>
              <a:t>10.30 – Choosing time</a:t>
            </a:r>
          </a:p>
          <a:p>
            <a:r>
              <a:rPr lang="en-US" dirty="0"/>
              <a:t>11.30 – Story/ Singing time</a:t>
            </a:r>
          </a:p>
          <a:p>
            <a:r>
              <a:rPr lang="en-US" dirty="0"/>
              <a:t>12.00 – End of day prayer then home time/ Lunch time prayer</a:t>
            </a:r>
          </a:p>
          <a:p>
            <a:pPr marL="0" indent="0">
              <a:buNone/>
            </a:pPr>
            <a:r>
              <a:rPr lang="en-US" dirty="0"/>
              <a:t>                     then lunch time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9EA8A64B-5A2C-EB44-BB78-FE2F768F1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6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8A69A-A8D5-4C4F-BF9B-B1AC499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day at school will look like to begin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A0ADA-84CE-3647-B404-BF833F29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1.00 – Carpet time</a:t>
            </a:r>
          </a:p>
          <a:p>
            <a:r>
              <a:rPr lang="en-US" dirty="0"/>
              <a:t>1.20 – Choosing</a:t>
            </a:r>
          </a:p>
          <a:p>
            <a:r>
              <a:rPr lang="en-US" dirty="0"/>
              <a:t>2.25 – Tidy</a:t>
            </a:r>
          </a:p>
          <a:p>
            <a:r>
              <a:rPr lang="en-US" dirty="0"/>
              <a:t>2.30 – Song/ Story/ Reflect on the day’s learning</a:t>
            </a:r>
          </a:p>
          <a:p>
            <a:r>
              <a:rPr lang="en-US" dirty="0"/>
              <a:t>2.45 – Prepare for home time</a:t>
            </a:r>
          </a:p>
          <a:p>
            <a:r>
              <a:rPr lang="en-US" dirty="0"/>
              <a:t>3.00 – End of day prayer and home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B298A020-01BF-2C4B-BDD0-BC3E267C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7" y="4525556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4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3BF53-4ADE-2A41-A8C5-D060000F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your child should not have in school…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04585D-D82A-984C-9D9F-B73EE0F1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Toys (not including items related to class topics)</a:t>
            </a:r>
          </a:p>
          <a:p>
            <a:r>
              <a:rPr lang="en-US" dirty="0"/>
              <a:t>Sweets</a:t>
            </a:r>
          </a:p>
          <a:p>
            <a:r>
              <a:rPr lang="en-US" dirty="0"/>
              <a:t>Fizzy drinks/ Squash (only water should be provided in your child’s drink bottle)</a:t>
            </a:r>
          </a:p>
          <a:p>
            <a:r>
              <a:rPr lang="en-US" dirty="0"/>
              <a:t>Nutella/ Peanut butter or any food items containing nuts</a:t>
            </a:r>
          </a:p>
          <a:p>
            <a:r>
              <a:rPr lang="en-US" dirty="0" err="1"/>
              <a:t>Jewellery</a:t>
            </a:r>
            <a:r>
              <a:rPr lang="en-US" dirty="0"/>
              <a:t> – your child will not be able to participate in PE lessons if they are wearing earrings (your child’s PE day will be announced in September)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FF133160-8DF2-3546-AF63-65D37569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577" y="4537913"/>
            <a:ext cx="2178473" cy="20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2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{61B40D1C-4E50-B145-B2FA-999C9E76286F}tf10001072</Template>
  <TotalTime>475</TotalTime>
  <Words>504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Crop</vt:lpstr>
      <vt:lpstr>wELCOME TO THE BISHOPS’</vt:lpstr>
      <vt:lpstr>The Early Years Foundation Stage (EYFS) curriculum is used by professionals working with children from birth to 5 years old.   This means that your child will continue to work in a similar way to that of their previous setting (nursery/ preschool) during their first year at The Bishops’.</vt:lpstr>
      <vt:lpstr>The Characteristics of Effective Learning</vt:lpstr>
      <vt:lpstr>   Areas of learning</vt:lpstr>
      <vt:lpstr>Learning Journeys</vt:lpstr>
      <vt:lpstr>What your child will need at school…</vt:lpstr>
      <vt:lpstr>What a day at school will look like to begin with…</vt:lpstr>
      <vt:lpstr>What a day at school will look like to begin with…</vt:lpstr>
      <vt:lpstr>Things your child should not have in school…</vt:lpstr>
      <vt:lpstr>Introducing…</vt:lpstr>
      <vt:lpstr>These are our hopefully, up-and-coming events…</vt:lpstr>
      <vt:lpstr>Some things to do over the Summer holiday…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BISHOPS’</dc:title>
  <dc:creator>David Mann</dc:creator>
  <cp:lastModifiedBy>Manager</cp:lastModifiedBy>
  <cp:revision>22</cp:revision>
  <cp:lastPrinted>2020-06-12T08:49:20Z</cp:lastPrinted>
  <dcterms:created xsi:type="dcterms:W3CDTF">2018-06-13T17:54:17Z</dcterms:created>
  <dcterms:modified xsi:type="dcterms:W3CDTF">2020-06-24T09:52:53Z</dcterms:modified>
</cp:coreProperties>
</file>