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0" r:id="rId6"/>
    <p:sldId id="262" r:id="rId7"/>
    <p:sldId id="263" r:id="rId8"/>
    <p:sldId id="264" r:id="rId9"/>
    <p:sldId id="265" r:id="rId10"/>
    <p:sldId id="268" r:id="rId11"/>
    <p:sldId id="269" r:id="rId12"/>
    <p:sldId id="270" r:id="rId13"/>
    <p:sldId id="271" r:id="rId14"/>
    <p:sldId id="272" r:id="rId15"/>
    <p:sldId id="267" r:id="rId16"/>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BAA7F11-CECD-4BE0-831D-F125F5976881}" type="datetimeFigureOut">
              <a:rPr lang="en-GB"/>
              <a:pPr>
                <a:defRPr/>
              </a:pPr>
              <a:t>24/06/2020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899A5BC3-7D1B-4ECD-80EC-91B01E6750BA}" type="slidenum">
              <a:rPr lang="en-GB" altLang="en-US"/>
              <a:pPr/>
              <a:t>‹#›</a:t>
            </a:fld>
            <a:endParaRPr lang="en-GB" altLang="en-US"/>
          </a:p>
        </p:txBody>
      </p:sp>
    </p:spTree>
    <p:extLst>
      <p:ext uri="{BB962C8B-B14F-4D97-AF65-F5344CB8AC3E}">
        <p14:creationId xmlns:p14="http://schemas.microsoft.com/office/powerpoint/2010/main" val="1615341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C7A7C86-B40E-4BFF-ADE4-C82A09FD16FF}" type="datetimeFigureOut">
              <a:rPr lang="en-GB"/>
              <a:pPr>
                <a:defRPr/>
              </a:pPr>
              <a:t>24/06/2020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D9BB306F-494E-4E9F-9943-C832789CA42F}" type="slidenum">
              <a:rPr lang="en-GB" altLang="en-US"/>
              <a:pPr/>
              <a:t>‹#›</a:t>
            </a:fld>
            <a:endParaRPr lang="en-GB" altLang="en-US"/>
          </a:p>
        </p:txBody>
      </p:sp>
    </p:spTree>
    <p:extLst>
      <p:ext uri="{BB962C8B-B14F-4D97-AF65-F5344CB8AC3E}">
        <p14:creationId xmlns:p14="http://schemas.microsoft.com/office/powerpoint/2010/main" val="2389692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732B795-62E5-431C-AF34-BF6DCD87C279}" type="datetimeFigureOut">
              <a:rPr lang="en-GB"/>
              <a:pPr>
                <a:defRPr/>
              </a:pPr>
              <a:t>24/06/2020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787591FF-6A82-4406-8902-8924389D5EC4}" type="slidenum">
              <a:rPr lang="en-GB" altLang="en-US"/>
              <a:pPr/>
              <a:t>‹#›</a:t>
            </a:fld>
            <a:endParaRPr lang="en-GB" altLang="en-US"/>
          </a:p>
        </p:txBody>
      </p:sp>
    </p:spTree>
    <p:extLst>
      <p:ext uri="{BB962C8B-B14F-4D97-AF65-F5344CB8AC3E}">
        <p14:creationId xmlns:p14="http://schemas.microsoft.com/office/powerpoint/2010/main" val="188667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E3852D8-1F1E-4370-B073-128E4B6AAF40}" type="datetimeFigureOut">
              <a:rPr lang="en-GB"/>
              <a:pPr>
                <a:defRPr/>
              </a:pPr>
              <a:t>24/06/2020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6A23B1DE-AC00-4610-915D-D7B48F235B74}" type="slidenum">
              <a:rPr lang="en-GB" altLang="en-US"/>
              <a:pPr/>
              <a:t>‹#›</a:t>
            </a:fld>
            <a:endParaRPr lang="en-GB" altLang="en-US"/>
          </a:p>
        </p:txBody>
      </p:sp>
    </p:spTree>
    <p:extLst>
      <p:ext uri="{BB962C8B-B14F-4D97-AF65-F5344CB8AC3E}">
        <p14:creationId xmlns:p14="http://schemas.microsoft.com/office/powerpoint/2010/main" val="2488558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6B737BB-894C-445A-AB97-E98C34CA2C1A}" type="datetimeFigureOut">
              <a:rPr lang="en-GB"/>
              <a:pPr>
                <a:defRPr/>
              </a:pPr>
              <a:t>24/06/2020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8A853377-5166-43EB-990F-F83F0D92A070}" type="slidenum">
              <a:rPr lang="en-GB" altLang="en-US"/>
              <a:pPr/>
              <a:t>‹#›</a:t>
            </a:fld>
            <a:endParaRPr lang="en-GB" altLang="en-US"/>
          </a:p>
        </p:txBody>
      </p:sp>
    </p:spTree>
    <p:extLst>
      <p:ext uri="{BB962C8B-B14F-4D97-AF65-F5344CB8AC3E}">
        <p14:creationId xmlns:p14="http://schemas.microsoft.com/office/powerpoint/2010/main" val="3997256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BE6D4C14-CC15-4402-8DBF-14DE2C9B7CB0}" type="datetimeFigureOut">
              <a:rPr lang="en-GB"/>
              <a:pPr>
                <a:defRPr/>
              </a:pPr>
              <a:t>24/06/2020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250F61BF-32E0-4813-8FEF-22DE81D56AA9}" type="slidenum">
              <a:rPr lang="en-GB" altLang="en-US"/>
              <a:pPr/>
              <a:t>‹#›</a:t>
            </a:fld>
            <a:endParaRPr lang="en-GB" altLang="en-US"/>
          </a:p>
        </p:txBody>
      </p:sp>
    </p:spTree>
    <p:extLst>
      <p:ext uri="{BB962C8B-B14F-4D97-AF65-F5344CB8AC3E}">
        <p14:creationId xmlns:p14="http://schemas.microsoft.com/office/powerpoint/2010/main" val="836362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BF724773-8408-4689-A051-045B999462CC}" type="datetimeFigureOut">
              <a:rPr lang="en-GB"/>
              <a:pPr>
                <a:defRPr/>
              </a:pPr>
              <a:t>24/06/2020</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42880A65-AF8E-40FD-98B2-A2A677CB9CB3}" type="slidenum">
              <a:rPr lang="en-GB" altLang="en-US"/>
              <a:pPr/>
              <a:t>‹#›</a:t>
            </a:fld>
            <a:endParaRPr lang="en-GB" altLang="en-US"/>
          </a:p>
        </p:txBody>
      </p:sp>
    </p:spTree>
    <p:extLst>
      <p:ext uri="{BB962C8B-B14F-4D97-AF65-F5344CB8AC3E}">
        <p14:creationId xmlns:p14="http://schemas.microsoft.com/office/powerpoint/2010/main" val="424357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84DE3F2A-1540-48BA-AEB6-DB2A094EC0E1}" type="datetimeFigureOut">
              <a:rPr lang="en-GB"/>
              <a:pPr>
                <a:defRPr/>
              </a:pPr>
              <a:t>24/06/2020</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68FCD06A-CD39-4BA7-BD50-DD5844D66A75}" type="slidenum">
              <a:rPr lang="en-GB" altLang="en-US"/>
              <a:pPr/>
              <a:t>‹#›</a:t>
            </a:fld>
            <a:endParaRPr lang="en-GB" altLang="en-US"/>
          </a:p>
        </p:txBody>
      </p:sp>
    </p:spTree>
    <p:extLst>
      <p:ext uri="{BB962C8B-B14F-4D97-AF65-F5344CB8AC3E}">
        <p14:creationId xmlns:p14="http://schemas.microsoft.com/office/powerpoint/2010/main" val="1710974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DCF1BA-3882-431B-9CF0-20D010EE910A}" type="datetimeFigureOut">
              <a:rPr lang="en-GB"/>
              <a:pPr>
                <a:defRPr/>
              </a:pPr>
              <a:t>24/06/2020</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63D801BD-49B8-4D0C-9EA5-72E9C5604A1D}" type="slidenum">
              <a:rPr lang="en-GB" altLang="en-US"/>
              <a:pPr/>
              <a:t>‹#›</a:t>
            </a:fld>
            <a:endParaRPr lang="en-GB" altLang="en-US"/>
          </a:p>
        </p:txBody>
      </p:sp>
    </p:spTree>
    <p:extLst>
      <p:ext uri="{BB962C8B-B14F-4D97-AF65-F5344CB8AC3E}">
        <p14:creationId xmlns:p14="http://schemas.microsoft.com/office/powerpoint/2010/main" val="1229976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E73993C-CB0B-4BC5-900B-CB3F9AB12AC9}" type="datetimeFigureOut">
              <a:rPr lang="en-GB"/>
              <a:pPr>
                <a:defRPr/>
              </a:pPr>
              <a:t>24/06/2020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64CF6509-78B4-4496-A9C8-443E7A7FC4FD}" type="slidenum">
              <a:rPr lang="en-GB" altLang="en-US"/>
              <a:pPr/>
              <a:t>‹#›</a:t>
            </a:fld>
            <a:endParaRPr lang="en-GB" altLang="en-US"/>
          </a:p>
        </p:txBody>
      </p:sp>
    </p:spTree>
    <p:extLst>
      <p:ext uri="{BB962C8B-B14F-4D97-AF65-F5344CB8AC3E}">
        <p14:creationId xmlns:p14="http://schemas.microsoft.com/office/powerpoint/2010/main" val="1723415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D6CEA66-75E2-4EC3-8993-AF7EA6CA1876}" type="datetimeFigureOut">
              <a:rPr lang="en-GB"/>
              <a:pPr>
                <a:defRPr/>
              </a:pPr>
              <a:t>24/06/2020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77B5B3C0-B028-4877-B122-0FAD35AE3334}" type="slidenum">
              <a:rPr lang="en-GB" altLang="en-US"/>
              <a:pPr/>
              <a:t>‹#›</a:t>
            </a:fld>
            <a:endParaRPr lang="en-GB" altLang="en-US"/>
          </a:p>
        </p:txBody>
      </p:sp>
    </p:spTree>
    <p:extLst>
      <p:ext uri="{BB962C8B-B14F-4D97-AF65-F5344CB8AC3E}">
        <p14:creationId xmlns:p14="http://schemas.microsoft.com/office/powerpoint/2010/main" val="247635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A7327A2-04E8-4413-B5EA-B428622D9C02}" type="datetimeFigureOut">
              <a:rPr lang="en-GB"/>
              <a:pPr>
                <a:defRPr/>
              </a:pPr>
              <a:t>24/06/2020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AEBF2A70-53AD-41C7-8E15-BA723A60F1B9}"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GB" altLang="en-US" smtClean="0"/>
              <a:t>The Bishops’</a:t>
            </a:r>
          </a:p>
        </p:txBody>
      </p:sp>
      <p:sp>
        <p:nvSpPr>
          <p:cNvPr id="3" name="Subtitle 2"/>
          <p:cNvSpPr>
            <a:spLocks noGrp="1"/>
          </p:cNvSpPr>
          <p:nvPr>
            <p:ph type="subTitle" idx="1"/>
          </p:nvPr>
        </p:nvSpPr>
        <p:spPr>
          <a:xfrm>
            <a:off x="1547813" y="4098925"/>
            <a:ext cx="6400800" cy="1752600"/>
          </a:xfrm>
        </p:spPr>
        <p:txBody>
          <a:bodyPr rtlCol="0">
            <a:normAutofit/>
          </a:bodyPr>
          <a:lstStyle/>
          <a:p>
            <a:pPr eaLnBrk="1" fontAlgn="auto" hangingPunct="1">
              <a:spcAft>
                <a:spcPts val="0"/>
              </a:spcAft>
              <a:defRPr/>
            </a:pPr>
            <a:r>
              <a:rPr lang="en-GB" dirty="0" smtClean="0"/>
              <a:t>Welcome</a:t>
            </a:r>
            <a:endParaRPr lang="en-GB"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1100" y="1341438"/>
            <a:ext cx="2674938" cy="363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916113"/>
            <a:ext cx="271145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GB" altLang="en-US" smtClean="0"/>
              <a:t>The most important thing</a:t>
            </a:r>
          </a:p>
        </p:txBody>
      </p:sp>
      <p:pic>
        <p:nvPicPr>
          <p:cNvPr id="112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3429000"/>
            <a:ext cx="57912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8" y="1341438"/>
            <a:ext cx="3673475"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229600" cy="777875"/>
          </a:xfrm>
        </p:spPr>
        <p:txBody>
          <a:bodyPr/>
          <a:lstStyle/>
          <a:p>
            <a:pPr eaLnBrk="1" hangingPunct="1"/>
            <a:r>
              <a:rPr lang="en-GB" altLang="en-US" smtClean="0"/>
              <a:t>Dos           and       Don’ts</a:t>
            </a:r>
          </a:p>
        </p:txBody>
      </p:sp>
      <p:sp>
        <p:nvSpPr>
          <p:cNvPr id="3" name="Content Placeholder 2"/>
          <p:cNvSpPr>
            <a:spLocks noGrp="1"/>
          </p:cNvSpPr>
          <p:nvPr>
            <p:ph sz="half" idx="1"/>
          </p:nvPr>
        </p:nvSpPr>
        <p:spPr>
          <a:xfrm>
            <a:off x="395288" y="981075"/>
            <a:ext cx="4038600" cy="5543550"/>
          </a:xfrm>
        </p:spPr>
        <p:txBody>
          <a:bodyPr rtlCol="0">
            <a:normAutofit fontScale="85000" lnSpcReduction="10000"/>
          </a:bodyPr>
          <a:lstStyle/>
          <a:p>
            <a:pPr marL="0" indent="0" eaLnBrk="1" fontAlgn="auto" hangingPunct="1">
              <a:spcAft>
                <a:spcPts val="0"/>
              </a:spcAft>
              <a:buFont typeface="Arial" panose="020B0604020202020204" pitchFamily="34" charset="0"/>
              <a:buNone/>
              <a:defRPr/>
            </a:pPr>
            <a:r>
              <a:rPr lang="en-GB" dirty="0" smtClean="0"/>
              <a:t>Teach your child to dress and undress</a:t>
            </a:r>
          </a:p>
          <a:p>
            <a:pPr marL="0" indent="0" eaLnBrk="1" fontAlgn="auto" hangingPunct="1">
              <a:spcAft>
                <a:spcPts val="0"/>
              </a:spcAft>
              <a:buFont typeface="Arial" panose="020B0604020202020204" pitchFamily="34" charset="0"/>
              <a:buNone/>
              <a:defRPr/>
            </a:pPr>
            <a:r>
              <a:rPr lang="en-GB" dirty="0" smtClean="0"/>
              <a:t>Play board games, I-Spy…</a:t>
            </a:r>
          </a:p>
          <a:p>
            <a:pPr marL="0" indent="0" eaLnBrk="1" fontAlgn="auto" hangingPunct="1">
              <a:spcAft>
                <a:spcPts val="0"/>
              </a:spcAft>
              <a:buFont typeface="Arial" panose="020B0604020202020204" pitchFamily="34" charset="0"/>
              <a:buNone/>
              <a:defRPr/>
            </a:pPr>
            <a:r>
              <a:rPr lang="en-GB" dirty="0" smtClean="0"/>
              <a:t>Share and talk  through chores</a:t>
            </a:r>
          </a:p>
          <a:p>
            <a:pPr marL="0" indent="0" eaLnBrk="1" fontAlgn="auto" hangingPunct="1">
              <a:spcAft>
                <a:spcPts val="0"/>
              </a:spcAft>
              <a:buFont typeface="Arial" panose="020B0604020202020204" pitchFamily="34" charset="0"/>
              <a:buNone/>
              <a:defRPr/>
            </a:pPr>
            <a:r>
              <a:rPr lang="en-GB" dirty="0" smtClean="0"/>
              <a:t>Junk model</a:t>
            </a:r>
          </a:p>
          <a:p>
            <a:pPr marL="0" indent="0" eaLnBrk="1" fontAlgn="auto" hangingPunct="1">
              <a:spcAft>
                <a:spcPts val="0"/>
              </a:spcAft>
              <a:buFont typeface="Arial" panose="020B0604020202020204" pitchFamily="34" charset="0"/>
              <a:buNone/>
              <a:defRPr/>
            </a:pPr>
            <a:r>
              <a:rPr lang="en-GB" smtClean="0"/>
              <a:t>Encourage making </a:t>
            </a:r>
            <a:r>
              <a:rPr lang="en-GB" dirty="0" smtClean="0"/>
              <a:t>marks – it’s pre-writing</a:t>
            </a:r>
          </a:p>
          <a:p>
            <a:pPr marL="0" indent="0" eaLnBrk="1" fontAlgn="auto" hangingPunct="1">
              <a:spcAft>
                <a:spcPts val="0"/>
              </a:spcAft>
              <a:buFont typeface="Arial" panose="020B0604020202020204" pitchFamily="34" charset="0"/>
              <a:buNone/>
              <a:defRPr/>
            </a:pPr>
            <a:r>
              <a:rPr lang="en-GB" dirty="0" smtClean="0"/>
              <a:t>Read</a:t>
            </a:r>
          </a:p>
          <a:p>
            <a:pPr marL="0" indent="0" eaLnBrk="1" fontAlgn="auto" hangingPunct="1">
              <a:spcAft>
                <a:spcPts val="0"/>
              </a:spcAft>
              <a:buFont typeface="Arial" panose="020B0604020202020204" pitchFamily="34" charset="0"/>
              <a:buNone/>
              <a:defRPr/>
            </a:pPr>
            <a:r>
              <a:rPr lang="en-GB" dirty="0" smtClean="0"/>
              <a:t>Sing</a:t>
            </a:r>
          </a:p>
          <a:p>
            <a:pPr marL="0" indent="0" eaLnBrk="1" fontAlgn="auto" hangingPunct="1">
              <a:spcAft>
                <a:spcPts val="0"/>
              </a:spcAft>
              <a:buFont typeface="Arial" panose="020B0604020202020204" pitchFamily="34" charset="0"/>
              <a:buNone/>
              <a:defRPr/>
            </a:pPr>
            <a:r>
              <a:rPr lang="en-GB" dirty="0" smtClean="0"/>
              <a:t>Play </a:t>
            </a:r>
            <a:r>
              <a:rPr lang="en-GB" u="sng" dirty="0" smtClean="0"/>
              <a:t>with</a:t>
            </a:r>
            <a:r>
              <a:rPr lang="en-GB" dirty="0" smtClean="0"/>
              <a:t> your child</a:t>
            </a:r>
          </a:p>
          <a:p>
            <a:pPr marL="0" indent="0" eaLnBrk="1" fontAlgn="auto" hangingPunct="1">
              <a:spcAft>
                <a:spcPts val="0"/>
              </a:spcAft>
              <a:buFont typeface="Arial" panose="020B0604020202020204" pitchFamily="34" charset="0"/>
              <a:buNone/>
              <a:defRPr/>
            </a:pPr>
            <a:r>
              <a:rPr lang="en-GB" dirty="0" smtClean="0"/>
              <a:t>Encourage independence</a:t>
            </a:r>
          </a:p>
          <a:p>
            <a:pPr marL="0" indent="0" eaLnBrk="1" fontAlgn="auto" hangingPunct="1">
              <a:spcAft>
                <a:spcPts val="0"/>
              </a:spcAft>
              <a:buFont typeface="Arial" panose="020B0604020202020204" pitchFamily="34" charset="0"/>
              <a:buNone/>
              <a:defRPr/>
            </a:pPr>
            <a:r>
              <a:rPr lang="en-GB" dirty="0" smtClean="0"/>
              <a:t>Go on holiday during the school holiday times</a:t>
            </a:r>
          </a:p>
          <a:p>
            <a:pPr marL="0" indent="0" eaLnBrk="1" fontAlgn="auto" hangingPunct="1">
              <a:spcAft>
                <a:spcPts val="0"/>
              </a:spcAft>
              <a:buFont typeface="Arial" panose="020B0604020202020204" pitchFamily="34" charset="0"/>
              <a:buNone/>
              <a:defRPr/>
            </a:pPr>
            <a:r>
              <a:rPr lang="en-GB" dirty="0" smtClean="0"/>
              <a:t>Park well!</a:t>
            </a:r>
          </a:p>
          <a:p>
            <a:pPr marL="0" indent="0" eaLnBrk="1" fontAlgn="auto" hangingPunct="1">
              <a:spcAft>
                <a:spcPts val="0"/>
              </a:spcAft>
              <a:buFont typeface="Arial" panose="020B0604020202020204" pitchFamily="34" charset="0"/>
              <a:buNone/>
              <a:defRPr/>
            </a:pPr>
            <a:endParaRPr lang="en-GB" dirty="0"/>
          </a:p>
        </p:txBody>
      </p:sp>
      <p:sp>
        <p:nvSpPr>
          <p:cNvPr id="4" name="Content Placeholder 3"/>
          <p:cNvSpPr>
            <a:spLocks noGrp="1"/>
          </p:cNvSpPr>
          <p:nvPr>
            <p:ph sz="half" idx="2"/>
          </p:nvPr>
        </p:nvSpPr>
        <p:spPr>
          <a:xfrm>
            <a:off x="4648200" y="1052513"/>
            <a:ext cx="4038600" cy="5545137"/>
          </a:xfrm>
        </p:spPr>
        <p:txBody>
          <a:bodyPr rtlCol="0">
            <a:normAutofit fontScale="85000" lnSpcReduction="10000"/>
          </a:bodyPr>
          <a:lstStyle/>
          <a:p>
            <a:pPr marL="0" indent="0" eaLnBrk="1" fontAlgn="auto" hangingPunct="1">
              <a:spcAft>
                <a:spcPts val="0"/>
              </a:spcAft>
              <a:buFont typeface="Arial" panose="020B0604020202020204" pitchFamily="34" charset="0"/>
              <a:buNone/>
              <a:defRPr/>
            </a:pPr>
            <a:r>
              <a:rPr lang="en-GB" dirty="0" smtClean="0"/>
              <a:t>Send your child to school with impossible fastenings</a:t>
            </a:r>
          </a:p>
          <a:p>
            <a:pPr marL="0" indent="0" eaLnBrk="1" fontAlgn="auto" hangingPunct="1">
              <a:spcAft>
                <a:spcPts val="0"/>
              </a:spcAft>
              <a:buFont typeface="Arial" panose="020B0604020202020204" pitchFamily="34" charset="0"/>
              <a:buNone/>
              <a:defRPr/>
            </a:pPr>
            <a:r>
              <a:rPr lang="en-GB" dirty="0" smtClean="0"/>
              <a:t>Worry about their progress/ compare with others – they are all different</a:t>
            </a:r>
          </a:p>
          <a:p>
            <a:pPr marL="0" indent="0" eaLnBrk="1" fontAlgn="auto" hangingPunct="1">
              <a:spcAft>
                <a:spcPts val="0"/>
              </a:spcAft>
              <a:buFont typeface="Arial" panose="020B0604020202020204" pitchFamily="34" charset="0"/>
              <a:buNone/>
              <a:defRPr/>
            </a:pPr>
            <a:r>
              <a:rPr lang="en-GB" dirty="0" smtClean="0"/>
              <a:t>Be too academic at home – play!</a:t>
            </a:r>
          </a:p>
          <a:p>
            <a:pPr marL="0" indent="0" eaLnBrk="1" fontAlgn="auto" hangingPunct="1">
              <a:spcAft>
                <a:spcPts val="0"/>
              </a:spcAft>
              <a:buFont typeface="Arial" panose="020B0604020202020204" pitchFamily="34" charset="0"/>
              <a:buNone/>
              <a:defRPr/>
            </a:pPr>
            <a:r>
              <a:rPr lang="en-GB" dirty="0" smtClean="0"/>
              <a:t>Be too busy with clubs </a:t>
            </a:r>
            <a:r>
              <a:rPr lang="en-GB" dirty="0" err="1" smtClean="0"/>
              <a:t>etc</a:t>
            </a:r>
            <a:endParaRPr lang="en-GB" dirty="0" smtClean="0"/>
          </a:p>
          <a:p>
            <a:pPr marL="0" indent="0" eaLnBrk="1" fontAlgn="auto" hangingPunct="1">
              <a:spcAft>
                <a:spcPts val="0"/>
              </a:spcAft>
              <a:buFont typeface="Arial" panose="020B0604020202020204" pitchFamily="34" charset="0"/>
              <a:buNone/>
              <a:defRPr/>
            </a:pPr>
            <a:r>
              <a:rPr lang="en-GB" dirty="0" smtClean="0"/>
              <a:t>Be controlled by computer games/ TV</a:t>
            </a:r>
          </a:p>
          <a:p>
            <a:pPr marL="0" indent="0" eaLnBrk="1" fontAlgn="auto" hangingPunct="1">
              <a:spcAft>
                <a:spcPts val="0"/>
              </a:spcAft>
              <a:buFont typeface="Arial" panose="020B0604020202020204" pitchFamily="34" charset="0"/>
              <a:buNone/>
              <a:defRPr/>
            </a:pPr>
            <a:r>
              <a:rPr lang="en-GB" dirty="0" smtClean="0"/>
              <a:t>Forget the value of your extended family if available</a:t>
            </a:r>
          </a:p>
          <a:p>
            <a:pPr marL="0" indent="0" eaLnBrk="1" fontAlgn="auto" hangingPunct="1">
              <a:spcAft>
                <a:spcPts val="0"/>
              </a:spcAft>
              <a:buFont typeface="Arial" panose="020B0604020202020204" pitchFamily="34" charset="0"/>
              <a:buNone/>
              <a:defRPr/>
            </a:pPr>
            <a:r>
              <a:rPr lang="en-GB" dirty="0" smtClean="0"/>
              <a:t>Wait until tomorrow to resolve a conflict</a:t>
            </a:r>
          </a:p>
          <a:p>
            <a:pPr marL="0" indent="0" eaLnBrk="1" fontAlgn="auto" hangingPunct="1">
              <a:spcAft>
                <a:spcPts val="0"/>
              </a:spcAft>
              <a:buFont typeface="Arial" panose="020B0604020202020204" pitchFamily="34" charset="0"/>
              <a:buNone/>
              <a:defRPr/>
            </a:pPr>
            <a:endParaRPr lang="en-GB" dirty="0" smtClean="0"/>
          </a:p>
          <a:p>
            <a:pPr marL="0" indent="0" eaLnBrk="1" fontAlgn="auto" hangingPunct="1">
              <a:spcAft>
                <a:spcPts val="0"/>
              </a:spcAft>
              <a:buFont typeface="Arial" panose="020B0604020202020204" pitchFamily="34" charset="0"/>
              <a:buNone/>
              <a:defRPr/>
            </a:pP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l" eaLnBrk="1" fontAlgn="auto" hangingPunct="1">
              <a:spcAft>
                <a:spcPts val="0"/>
              </a:spcAft>
              <a:defRPr/>
            </a:pPr>
            <a:r>
              <a:rPr lang="en-GB" dirty="0" smtClean="0"/>
              <a:t>If there’s a problem….</a:t>
            </a:r>
            <a:br>
              <a:rPr lang="en-GB" dirty="0" smtClean="0"/>
            </a:br>
            <a:r>
              <a:rPr lang="en-GB" dirty="0"/>
              <a:t>	</a:t>
            </a:r>
            <a:r>
              <a:rPr lang="en-GB" dirty="0" smtClean="0"/>
              <a:t>			(which there will be)</a:t>
            </a:r>
            <a:endParaRPr lang="en-GB" dirty="0"/>
          </a:p>
        </p:txBody>
      </p:sp>
      <p:sp>
        <p:nvSpPr>
          <p:cNvPr id="3" name="Content Placeholder 2"/>
          <p:cNvSpPr>
            <a:spLocks noGrp="1"/>
          </p:cNvSpPr>
          <p:nvPr>
            <p:ph idx="1"/>
          </p:nvPr>
        </p:nvSpPr>
        <p:spPr>
          <a:xfrm>
            <a:off x="457200" y="1600200"/>
            <a:ext cx="8229600" cy="5257800"/>
          </a:xfrm>
        </p:spPr>
        <p:txBody>
          <a:bodyPr rtlCol="0">
            <a:normAutofit fontScale="77500" lnSpcReduction="20000"/>
          </a:bodyPr>
          <a:lstStyle/>
          <a:p>
            <a:pPr marL="0" indent="0" eaLnBrk="1" fontAlgn="auto" hangingPunct="1">
              <a:spcAft>
                <a:spcPts val="0"/>
              </a:spcAft>
              <a:buFont typeface="Arial" panose="020B0604020202020204" pitchFamily="34" charset="0"/>
              <a:buNone/>
              <a:defRPr/>
            </a:pPr>
            <a:r>
              <a:rPr lang="en-GB" sz="3600" dirty="0">
                <a:solidFill>
                  <a:prstClr val="black"/>
                </a:solidFill>
                <a:latin typeface="Times New Roman"/>
                <a:ea typeface="Times New Roman"/>
                <a:cs typeface="+mj-cs"/>
              </a:rPr>
              <a:t>Let your children develop their own relationships and work out their own problems – don’t get too involved except as providing the strongest possible environment at home of love and security. </a:t>
            </a:r>
            <a:endParaRPr lang="en-GB" sz="3600" dirty="0" smtClean="0">
              <a:solidFill>
                <a:prstClr val="black"/>
              </a:solidFill>
              <a:latin typeface="Times New Roman"/>
              <a:ea typeface="Times New Roman"/>
              <a:cs typeface="+mj-cs"/>
            </a:endParaRPr>
          </a:p>
          <a:p>
            <a:pPr marL="0" indent="0" eaLnBrk="1" fontAlgn="auto" hangingPunct="1">
              <a:spcAft>
                <a:spcPts val="0"/>
              </a:spcAft>
              <a:buFont typeface="Arial" panose="020B0604020202020204" pitchFamily="34" charset="0"/>
              <a:buNone/>
              <a:defRPr/>
            </a:pPr>
            <a:endParaRPr lang="en-GB" sz="3300" dirty="0">
              <a:solidFill>
                <a:prstClr val="black"/>
              </a:solidFill>
              <a:latin typeface="Times New Roman"/>
              <a:ea typeface="Times New Roman"/>
              <a:cs typeface="+mj-cs"/>
            </a:endParaRPr>
          </a:p>
          <a:p>
            <a:pPr marL="0" indent="0" eaLnBrk="1" fontAlgn="auto" hangingPunct="1">
              <a:spcAft>
                <a:spcPts val="0"/>
              </a:spcAft>
              <a:buFont typeface="Arial" panose="020B0604020202020204" pitchFamily="34" charset="0"/>
              <a:buNone/>
              <a:defRPr/>
            </a:pPr>
            <a:r>
              <a:rPr lang="en-GB" sz="3600" dirty="0" smtClean="0">
                <a:solidFill>
                  <a:prstClr val="black"/>
                </a:solidFill>
                <a:latin typeface="Times New Roman"/>
                <a:ea typeface="Times New Roman"/>
                <a:cs typeface="+mj-cs"/>
              </a:rPr>
              <a:t>Talk to us early on. Work with</a:t>
            </a:r>
          </a:p>
          <a:p>
            <a:pPr marL="0" indent="0" eaLnBrk="1" fontAlgn="auto" hangingPunct="1">
              <a:spcAft>
                <a:spcPts val="0"/>
              </a:spcAft>
              <a:buFont typeface="Arial" panose="020B0604020202020204" pitchFamily="34" charset="0"/>
              <a:buNone/>
              <a:defRPr/>
            </a:pPr>
            <a:r>
              <a:rPr lang="en-GB" sz="3600" dirty="0" smtClean="0">
                <a:solidFill>
                  <a:prstClr val="black"/>
                </a:solidFill>
                <a:latin typeface="Times New Roman"/>
                <a:ea typeface="Times New Roman"/>
                <a:cs typeface="+mj-cs"/>
              </a:rPr>
              <a:t> us. Trust us. </a:t>
            </a:r>
            <a:endParaRPr lang="en-GB" sz="3600" dirty="0">
              <a:solidFill>
                <a:prstClr val="black"/>
              </a:solidFill>
              <a:latin typeface="Times New Roman"/>
              <a:ea typeface="Times New Roman"/>
              <a:cs typeface="+mj-cs"/>
            </a:endParaRPr>
          </a:p>
          <a:p>
            <a:pPr marL="0" indent="0" eaLnBrk="1" fontAlgn="auto" hangingPunct="1">
              <a:spcAft>
                <a:spcPts val="0"/>
              </a:spcAft>
              <a:buFont typeface="Arial" panose="020B0604020202020204" pitchFamily="34" charset="0"/>
              <a:buNone/>
              <a:defRPr/>
            </a:pPr>
            <a:endParaRPr lang="en-GB" sz="1800" dirty="0" smtClean="0">
              <a:solidFill>
                <a:prstClr val="black"/>
              </a:solidFill>
              <a:latin typeface="Times New Roman"/>
              <a:ea typeface="Times New Roman"/>
              <a:cs typeface="+mj-cs"/>
            </a:endParaRPr>
          </a:p>
          <a:p>
            <a:pPr marL="0" indent="0" eaLnBrk="1" fontAlgn="auto" hangingPunct="1">
              <a:spcAft>
                <a:spcPts val="0"/>
              </a:spcAft>
              <a:buFont typeface="Arial" panose="020B0604020202020204" pitchFamily="34" charset="0"/>
              <a:buNone/>
              <a:defRPr/>
            </a:pPr>
            <a:r>
              <a:rPr lang="en-GB" sz="3600" dirty="0" smtClean="0">
                <a:solidFill>
                  <a:prstClr val="black"/>
                </a:solidFill>
                <a:latin typeface="Times New Roman"/>
                <a:ea typeface="Times New Roman"/>
                <a:cs typeface="+mj-cs"/>
              </a:rPr>
              <a:t>Your children have to know we are a team.</a:t>
            </a:r>
          </a:p>
          <a:p>
            <a:pPr marL="0" indent="0" eaLnBrk="1" fontAlgn="auto" hangingPunct="1">
              <a:spcAft>
                <a:spcPts val="0"/>
              </a:spcAft>
              <a:buFont typeface="Arial" panose="020B0604020202020204" pitchFamily="34" charset="0"/>
              <a:buNone/>
              <a:defRPr/>
            </a:pPr>
            <a:endParaRPr lang="en-GB" sz="1800" dirty="0">
              <a:solidFill>
                <a:prstClr val="black"/>
              </a:solidFill>
              <a:latin typeface="Times New Roman"/>
              <a:ea typeface="Times New Roman"/>
              <a:cs typeface="+mj-cs"/>
            </a:endParaRPr>
          </a:p>
          <a:p>
            <a:pPr marL="0" indent="0" eaLnBrk="1" fontAlgn="auto" hangingPunct="1">
              <a:spcAft>
                <a:spcPts val="0"/>
              </a:spcAft>
              <a:buFont typeface="Arial" panose="020B0604020202020204" pitchFamily="34" charset="0"/>
              <a:buNone/>
              <a:defRPr/>
            </a:pPr>
            <a:r>
              <a:rPr lang="en-GB" sz="3600" dirty="0">
                <a:solidFill>
                  <a:prstClr val="black"/>
                </a:solidFill>
                <a:latin typeface="Times New Roman"/>
                <a:ea typeface="Times New Roman"/>
                <a:cs typeface="+mj-cs"/>
              </a:rPr>
              <a:t>Support the school in the presence of your children</a:t>
            </a:r>
            <a:r>
              <a:rPr lang="en-GB" sz="3100" dirty="0" smtClean="0">
                <a:solidFill>
                  <a:prstClr val="black"/>
                </a:solidFill>
                <a:latin typeface="Times New Roman"/>
                <a:ea typeface="Times New Roman"/>
                <a:cs typeface="+mj-cs"/>
              </a:rPr>
              <a:t>.</a:t>
            </a:r>
          </a:p>
          <a:p>
            <a:pPr marL="0" indent="0" eaLnBrk="1" fontAlgn="auto" hangingPunct="1">
              <a:spcAft>
                <a:spcPts val="0"/>
              </a:spcAft>
              <a:buFont typeface="Arial" panose="020B0604020202020204" pitchFamily="34" charset="0"/>
              <a:buNone/>
              <a:defRPr/>
            </a:pPr>
            <a:endParaRPr lang="en-GB" sz="3100" dirty="0" smtClean="0">
              <a:solidFill>
                <a:prstClr val="black"/>
              </a:solidFill>
              <a:latin typeface="Times New Roman"/>
              <a:ea typeface="Times New Roman"/>
              <a:cs typeface="+mj-cs"/>
            </a:endParaRPr>
          </a:p>
          <a:p>
            <a:pPr marL="0" indent="0" eaLnBrk="1" fontAlgn="auto" hangingPunct="1">
              <a:spcAft>
                <a:spcPts val="0"/>
              </a:spcAft>
              <a:buFont typeface="Arial" panose="020B0604020202020204" pitchFamily="34" charset="0"/>
              <a:buNone/>
              <a:defRPr/>
            </a:pPr>
            <a:r>
              <a:rPr lang="en-GB" sz="3600" dirty="0" smtClean="0">
                <a:solidFill>
                  <a:prstClr val="black"/>
                </a:solidFill>
                <a:latin typeface="Times New Roman"/>
                <a:ea typeface="Times New Roman"/>
                <a:cs typeface="+mj-cs"/>
              </a:rPr>
              <a:t>Normalise anxiety and provide confident hope.</a:t>
            </a:r>
            <a:r>
              <a:rPr lang="en-GB" sz="2300" dirty="0">
                <a:solidFill>
                  <a:prstClr val="black"/>
                </a:solidFill>
                <a:latin typeface="Times New Roman"/>
                <a:ea typeface="Times New Roman"/>
                <a:cs typeface="+mj-cs"/>
              </a:rPr>
              <a:t/>
            </a:r>
            <a:br>
              <a:rPr lang="en-GB" sz="2300" dirty="0">
                <a:solidFill>
                  <a:prstClr val="black"/>
                </a:solidFill>
                <a:latin typeface="Times New Roman"/>
                <a:ea typeface="Times New Roman"/>
                <a:cs typeface="+mj-cs"/>
              </a:rPr>
            </a:br>
            <a:endParaRPr lang="en-GB" sz="3100" dirty="0" smtClean="0">
              <a:solidFill>
                <a:prstClr val="black"/>
              </a:solidFill>
              <a:latin typeface="Times New Roman"/>
              <a:ea typeface="Times New Roman"/>
              <a:cs typeface="+mj-cs"/>
            </a:endParaRPr>
          </a:p>
        </p:txBody>
      </p:sp>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2852738"/>
            <a:ext cx="3684588"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GB" altLang="en-US" smtClean="0"/>
              <a:t>In the pack, and some other bits….</a:t>
            </a:r>
          </a:p>
        </p:txBody>
      </p:sp>
      <p:sp>
        <p:nvSpPr>
          <p:cNvPr id="14339" name="Content Placeholder 2"/>
          <p:cNvSpPr>
            <a:spLocks noGrp="1"/>
          </p:cNvSpPr>
          <p:nvPr>
            <p:ph idx="1"/>
          </p:nvPr>
        </p:nvSpPr>
        <p:spPr/>
        <p:txBody>
          <a:bodyPr/>
          <a:lstStyle/>
          <a:p>
            <a:pPr marL="0" indent="0" eaLnBrk="1" hangingPunct="1">
              <a:buFont typeface="Arial" panose="020B0604020202020204" pitchFamily="34" charset="0"/>
              <a:buNone/>
            </a:pPr>
            <a:r>
              <a:rPr lang="en-GB" altLang="en-US" smtClean="0"/>
              <a:t>Permissions…….trips/ visits and photos</a:t>
            </a:r>
          </a:p>
          <a:p>
            <a:pPr marL="0" indent="0" eaLnBrk="1" hangingPunct="1">
              <a:buFont typeface="Arial" panose="020B0604020202020204" pitchFamily="34" charset="0"/>
              <a:buNone/>
            </a:pPr>
            <a:r>
              <a:rPr lang="en-GB" altLang="en-US" smtClean="0"/>
              <a:t>Home-school Agreement</a:t>
            </a:r>
          </a:p>
          <a:p>
            <a:pPr marL="0" indent="0" eaLnBrk="1" hangingPunct="1">
              <a:buFont typeface="Arial" panose="020B0604020202020204" pitchFamily="34" charset="0"/>
              <a:buNone/>
            </a:pPr>
            <a:r>
              <a:rPr lang="en-GB" altLang="en-US" smtClean="0"/>
              <a:t>Your contact details</a:t>
            </a:r>
          </a:p>
          <a:p>
            <a:pPr marL="0" indent="0" eaLnBrk="1" hangingPunct="1">
              <a:buFont typeface="Arial" panose="020B0604020202020204" pitchFamily="34" charset="0"/>
              <a:buNone/>
            </a:pPr>
            <a:r>
              <a:rPr lang="en-GB" altLang="en-US" smtClean="0"/>
              <a:t>Dinner and other payments</a:t>
            </a:r>
          </a:p>
          <a:p>
            <a:pPr marL="0" indent="0" eaLnBrk="1" hangingPunct="1">
              <a:buFont typeface="Arial" panose="020B0604020202020204" pitchFamily="34" charset="0"/>
              <a:buNone/>
            </a:pPr>
            <a:r>
              <a:rPr lang="en-GB" altLang="en-US" smtClean="0"/>
              <a:t>Little Fingers</a:t>
            </a:r>
          </a:p>
          <a:p>
            <a:pPr marL="0" indent="0" eaLnBrk="1" hangingPunct="1">
              <a:buFont typeface="Arial" panose="020B0604020202020204" pitchFamily="34" charset="0"/>
              <a:buNone/>
            </a:pPr>
            <a:r>
              <a:rPr lang="en-GB" altLang="en-US" smtClean="0"/>
              <a:t>Donations</a:t>
            </a:r>
          </a:p>
          <a:p>
            <a:pPr marL="0" indent="0" eaLnBrk="1" hangingPunct="1">
              <a:buFont typeface="Arial" panose="020B0604020202020204" pitchFamily="34" charset="0"/>
              <a:buNone/>
            </a:pPr>
            <a:endParaRPr lang="en-GB" altLang="en-US" smtClean="0"/>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4005263"/>
            <a:ext cx="39052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4700" y="1557338"/>
            <a:ext cx="144462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l="33794" t="16908" r="35063" b="8363"/>
          <a:stretch>
            <a:fillRect/>
          </a:stretch>
        </p:blipFill>
        <p:spPr bwMode="auto">
          <a:xfrm>
            <a:off x="0" y="260350"/>
            <a:ext cx="4608513"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l="34499" t="16364" r="35574" b="8110"/>
          <a:stretch>
            <a:fillRect/>
          </a:stretch>
        </p:blipFill>
        <p:spPr bwMode="auto">
          <a:xfrm>
            <a:off x="4716463" y="260350"/>
            <a:ext cx="4248150"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dirty="0" smtClean="0"/>
              <a:t>Love life – and teach your children to.</a:t>
            </a:r>
            <a:endParaRPr lang="en-GB" dirty="0"/>
          </a:p>
        </p:txBody>
      </p:sp>
      <p:pic>
        <p:nvPicPr>
          <p:cNvPr id="163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196975"/>
            <a:ext cx="3529012"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2" descr="Image result for god's love and blessings qu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8563" y="1196975"/>
            <a:ext cx="3019425" cy="452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2"/>
          <p:cNvSpPr txBox="1">
            <a:spLocks noChangeArrowheads="1"/>
          </p:cNvSpPr>
          <p:nvPr/>
        </p:nvSpPr>
        <p:spPr bwMode="auto">
          <a:xfrm>
            <a:off x="465138" y="5748338"/>
            <a:ext cx="82153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a:t>Thank you for listening – we are looking forward to working</a:t>
            </a:r>
          </a:p>
          <a:p>
            <a:pPr eaLnBrk="1" hangingPunct="1"/>
            <a:r>
              <a:rPr lang="en-GB" altLang="en-US" sz="2400"/>
              <a:t> with you and your children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2195513" y="1844675"/>
            <a:ext cx="4824412" cy="1079500"/>
          </a:xfrm>
        </p:spPr>
        <p:txBody>
          <a:bodyPr/>
          <a:lstStyle/>
          <a:p>
            <a:pPr eaLnBrk="1" hangingPunct="1"/>
            <a:r>
              <a:rPr lang="en-GB" altLang="en-US" smtClean="0"/>
              <a:t>The Bishops’ Motto</a:t>
            </a:r>
          </a:p>
        </p:txBody>
      </p:sp>
      <p:sp>
        <p:nvSpPr>
          <p:cNvPr id="3" name="Subtitle 2"/>
          <p:cNvSpPr>
            <a:spLocks noGrp="1"/>
          </p:cNvSpPr>
          <p:nvPr>
            <p:ph type="subTitle" idx="1"/>
          </p:nvPr>
        </p:nvSpPr>
        <p:spPr>
          <a:xfrm>
            <a:off x="2209800" y="2997200"/>
            <a:ext cx="4329113" cy="1295400"/>
          </a:xfrm>
        </p:spPr>
        <p:txBody>
          <a:bodyPr rtlCol="0">
            <a:normAutofit/>
          </a:bodyPr>
          <a:lstStyle/>
          <a:p>
            <a:pPr eaLnBrk="1" fontAlgn="auto" hangingPunct="1">
              <a:spcAft>
                <a:spcPts val="0"/>
              </a:spcAft>
              <a:defRPr/>
            </a:pPr>
            <a:r>
              <a:rPr lang="en-GB" sz="2400" i="1" dirty="0" smtClean="0"/>
              <a:t>Live fully, Laugh often, Learn deeply, Love as God loves you……                 ….and let your Light shine!</a:t>
            </a:r>
            <a:endParaRPr lang="en-GB" sz="2400" i="1" dirty="0"/>
          </a:p>
        </p:txBody>
      </p:sp>
      <p:pic>
        <p:nvPicPr>
          <p:cNvPr id="3076" name="Picture 2" descr="F:\DCIM\100PHOTO\SAM_1141.JPG"/>
          <p:cNvPicPr>
            <a:picLocks noChangeAspect="1" noChangeArrowheads="1"/>
          </p:cNvPicPr>
          <p:nvPr/>
        </p:nvPicPr>
        <p:blipFill>
          <a:blip r:embed="rId2">
            <a:extLst>
              <a:ext uri="{28A0092B-C50C-407E-A947-70E740481C1C}">
                <a14:useLocalDpi xmlns:a14="http://schemas.microsoft.com/office/drawing/2010/main" val="0"/>
              </a:ext>
            </a:extLst>
          </a:blip>
          <a:srcRect t="31647" b="36708"/>
          <a:stretch>
            <a:fillRect/>
          </a:stretch>
        </p:blipFill>
        <p:spPr bwMode="auto">
          <a:xfrm>
            <a:off x="107950" y="260350"/>
            <a:ext cx="88995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2" descr="F:\DCIM\100PHOTO\SAM_1128.JPG"/>
          <p:cNvPicPr>
            <a:picLocks noChangeAspect="1" noChangeArrowheads="1"/>
          </p:cNvPicPr>
          <p:nvPr/>
        </p:nvPicPr>
        <p:blipFill>
          <a:blip r:embed="rId3">
            <a:extLst>
              <a:ext uri="{28A0092B-C50C-407E-A947-70E740481C1C}">
                <a14:useLocalDpi xmlns:a14="http://schemas.microsoft.com/office/drawing/2010/main" val="0"/>
              </a:ext>
            </a:extLst>
          </a:blip>
          <a:srcRect l="5342" r="17543"/>
          <a:stretch>
            <a:fillRect/>
          </a:stretch>
        </p:blipFill>
        <p:spPr bwMode="auto">
          <a:xfrm>
            <a:off x="6524625" y="5013325"/>
            <a:ext cx="2200275"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3" descr="F:\DCIM\100PHOTO\SAM_1129.JPG"/>
          <p:cNvPicPr>
            <a:picLocks noChangeAspect="1" noChangeArrowheads="1"/>
          </p:cNvPicPr>
          <p:nvPr/>
        </p:nvPicPr>
        <p:blipFill>
          <a:blip r:embed="rId4">
            <a:extLst>
              <a:ext uri="{28A0092B-C50C-407E-A947-70E740481C1C}">
                <a14:useLocalDpi xmlns:a14="http://schemas.microsoft.com/office/drawing/2010/main" val="0"/>
              </a:ext>
            </a:extLst>
          </a:blip>
          <a:srcRect l="9358" r="10405"/>
          <a:stretch>
            <a:fillRect/>
          </a:stretch>
        </p:blipFill>
        <p:spPr bwMode="auto">
          <a:xfrm>
            <a:off x="4140200" y="5003800"/>
            <a:ext cx="231457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4" descr="F:\DCIM\100PHOTO\SAM_1130.JPG"/>
          <p:cNvPicPr>
            <a:picLocks noChangeAspect="1" noChangeArrowheads="1"/>
          </p:cNvPicPr>
          <p:nvPr/>
        </p:nvPicPr>
        <p:blipFill>
          <a:blip r:embed="rId5">
            <a:extLst>
              <a:ext uri="{28A0092B-C50C-407E-A947-70E740481C1C}">
                <a14:useLocalDpi xmlns:a14="http://schemas.microsoft.com/office/drawing/2010/main" val="0"/>
              </a:ext>
            </a:extLst>
          </a:blip>
          <a:srcRect l="20505" r="15768"/>
          <a:stretch>
            <a:fillRect/>
          </a:stretch>
        </p:blipFill>
        <p:spPr bwMode="auto">
          <a:xfrm>
            <a:off x="2195513" y="5030788"/>
            <a:ext cx="1828800"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5" descr="F:\DCIM\100PHOTO\SAM_1131.JPG"/>
          <p:cNvPicPr>
            <a:picLocks noChangeAspect="1" noChangeArrowheads="1"/>
          </p:cNvPicPr>
          <p:nvPr/>
        </p:nvPicPr>
        <p:blipFill>
          <a:blip r:embed="rId6">
            <a:extLst>
              <a:ext uri="{28A0092B-C50C-407E-A947-70E740481C1C}">
                <a14:useLocalDpi xmlns:a14="http://schemas.microsoft.com/office/drawing/2010/main" val="0"/>
              </a:ext>
            </a:extLst>
          </a:blip>
          <a:srcRect l="14645" t="11473" r="30484"/>
          <a:stretch>
            <a:fillRect/>
          </a:stretch>
        </p:blipFill>
        <p:spPr bwMode="auto">
          <a:xfrm>
            <a:off x="323850" y="5037138"/>
            <a:ext cx="1771650"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4"/>
          <p:cNvPicPr>
            <a:picLocks noChangeAspect="1"/>
          </p:cNvPicPr>
          <p:nvPr/>
        </p:nvPicPr>
        <p:blipFill>
          <a:blip r:embed="rId7">
            <a:extLst>
              <a:ext uri="{28A0092B-C50C-407E-A947-70E740481C1C}">
                <a14:useLocalDpi xmlns:a14="http://schemas.microsoft.com/office/drawing/2010/main" val="0"/>
              </a:ext>
            </a:extLst>
          </a:blip>
          <a:srcRect l="2757" t="5801" r="9633" b="8952"/>
          <a:stretch>
            <a:fillRect/>
          </a:stretch>
        </p:blipFill>
        <p:spPr bwMode="auto">
          <a:xfrm>
            <a:off x="6524625" y="3500438"/>
            <a:ext cx="25558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5"/>
          <p:cNvPicPr>
            <a:picLocks noChangeAspect="1"/>
          </p:cNvPicPr>
          <p:nvPr/>
        </p:nvPicPr>
        <p:blipFill>
          <a:blip r:embed="rId8">
            <a:extLst>
              <a:ext uri="{28A0092B-C50C-407E-A947-70E740481C1C}">
                <a14:useLocalDpi xmlns:a14="http://schemas.microsoft.com/office/drawing/2010/main" val="0"/>
              </a:ext>
            </a:extLst>
          </a:blip>
          <a:srcRect l="22787" t="7408" r="17517" b="12592"/>
          <a:stretch>
            <a:fillRect/>
          </a:stretch>
        </p:blipFill>
        <p:spPr bwMode="auto">
          <a:xfrm>
            <a:off x="179388" y="3443288"/>
            <a:ext cx="1916112"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6"/>
          <p:cNvPicPr>
            <a:picLocks noChangeAspect="1"/>
          </p:cNvPicPr>
          <p:nvPr/>
        </p:nvPicPr>
        <p:blipFill>
          <a:blip r:embed="rId9">
            <a:extLst>
              <a:ext uri="{28A0092B-C50C-407E-A947-70E740481C1C}">
                <a14:useLocalDpi xmlns:a14="http://schemas.microsoft.com/office/drawing/2010/main" val="0"/>
              </a:ext>
            </a:extLst>
          </a:blip>
          <a:srcRect l="16145" r="19167"/>
          <a:stretch>
            <a:fillRect/>
          </a:stretch>
        </p:blipFill>
        <p:spPr bwMode="auto">
          <a:xfrm>
            <a:off x="288925" y="1979613"/>
            <a:ext cx="1655763"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7"/>
          <p:cNvPicPr>
            <a:picLocks noChangeAspect="1"/>
          </p:cNvPicPr>
          <p:nvPr/>
        </p:nvPicPr>
        <p:blipFill>
          <a:blip r:embed="rId10">
            <a:extLst>
              <a:ext uri="{28A0092B-C50C-407E-A947-70E740481C1C}">
                <a14:useLocalDpi xmlns:a14="http://schemas.microsoft.com/office/drawing/2010/main" val="0"/>
              </a:ext>
            </a:extLst>
          </a:blip>
          <a:srcRect t="23885" r="3169" b="15701"/>
          <a:stretch>
            <a:fillRect/>
          </a:stretch>
        </p:blipFill>
        <p:spPr bwMode="auto">
          <a:xfrm>
            <a:off x="7613650" y="1925638"/>
            <a:ext cx="1393825"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74862"/>
          </a:xfrm>
        </p:spPr>
        <p:txBody>
          <a:bodyPr rtlCol="0">
            <a:normAutofit fontScale="90000"/>
          </a:bodyPr>
          <a:lstStyle/>
          <a:p>
            <a:pPr eaLnBrk="1" fontAlgn="auto" hangingPunct="1">
              <a:spcAft>
                <a:spcPts val="0"/>
              </a:spcAft>
              <a:defRPr/>
            </a:pPr>
            <a:r>
              <a:rPr lang="en-GB" b="1" i="1" dirty="0" smtClean="0"/>
              <a:t>What we are about</a:t>
            </a:r>
            <a:r>
              <a:rPr lang="en-GB" dirty="0" smtClean="0"/>
              <a:t/>
            </a:r>
            <a:br>
              <a:rPr lang="en-GB" dirty="0" smtClean="0"/>
            </a:br>
            <a:r>
              <a:rPr lang="en-GB" dirty="0" smtClean="0"/>
              <a:t>Academic, Social, Emotional and Spiritual learning</a:t>
            </a:r>
            <a:endParaRPr lang="en-GB" dirty="0"/>
          </a:p>
        </p:txBody>
      </p:sp>
      <p:pic>
        <p:nvPicPr>
          <p:cNvPr id="409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54563" y="4486275"/>
            <a:ext cx="3633787"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063" y="4559300"/>
            <a:ext cx="3551237"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3950" y="2205038"/>
            <a:ext cx="3309938"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2205038"/>
            <a:ext cx="3311525"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611188" y="549275"/>
            <a:ext cx="8137525" cy="633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3600">
                <a:latin typeface="Calibri" panose="020F0502020204030204" pitchFamily="34" charset="0"/>
              </a:rPr>
              <a:t>So you want your children to do well?</a:t>
            </a:r>
          </a:p>
          <a:p>
            <a:pPr eaLnBrk="1" hangingPunct="1"/>
            <a:r>
              <a:rPr lang="en-GB" altLang="en-US" sz="3600">
                <a:latin typeface="Calibri" panose="020F0502020204030204" pitchFamily="34" charset="0"/>
              </a:rPr>
              <a:t>…….and be happy…….and emotionally stable…….</a:t>
            </a:r>
          </a:p>
          <a:p>
            <a:pPr eaLnBrk="1" hangingPunct="1"/>
            <a:endParaRPr lang="en-GB" altLang="en-US" sz="3600">
              <a:latin typeface="Calibri" panose="020F0502020204030204" pitchFamily="34" charset="0"/>
            </a:endParaRPr>
          </a:p>
          <a:p>
            <a:pPr eaLnBrk="1" hangingPunct="1"/>
            <a:r>
              <a:rPr lang="en-GB" altLang="en-US" sz="3600">
                <a:latin typeface="Calibri" panose="020F0502020204030204" pitchFamily="34" charset="0"/>
              </a:rPr>
              <a:t>So do we.</a:t>
            </a:r>
          </a:p>
          <a:p>
            <a:pPr eaLnBrk="1" hangingPunct="1"/>
            <a:endParaRPr lang="en-GB" altLang="en-US" sz="2400">
              <a:latin typeface="Calibri" panose="020F0502020204030204" pitchFamily="34" charset="0"/>
            </a:endParaRPr>
          </a:p>
          <a:p>
            <a:pPr eaLnBrk="1" hangingPunct="1"/>
            <a:r>
              <a:rPr lang="en-GB" altLang="en-US" sz="2400">
                <a:latin typeface="Calibri" panose="020F0502020204030204" pitchFamily="34" charset="0"/>
              </a:rPr>
              <a:t>Some researchers did a review of lots of evidence around how well children did in school….</a:t>
            </a:r>
          </a:p>
          <a:p>
            <a:pPr eaLnBrk="1" hangingPunct="1"/>
            <a:endParaRPr lang="en-GB" altLang="en-US" sz="2400">
              <a:latin typeface="Calibri" panose="020F0502020204030204" pitchFamily="34" charset="0"/>
            </a:endParaRPr>
          </a:p>
          <a:p>
            <a:pPr eaLnBrk="1" hangingPunct="1"/>
            <a:r>
              <a:rPr lang="en-GB" altLang="en-US" sz="1400">
                <a:latin typeface="Calibri" panose="020F0502020204030204" pitchFamily="34" charset="0"/>
              </a:rPr>
              <a:t>The Impact of Parental</a:t>
            </a:r>
          </a:p>
          <a:p>
            <a:pPr eaLnBrk="1" hangingPunct="1"/>
            <a:r>
              <a:rPr lang="en-GB" altLang="en-US" sz="1400">
                <a:latin typeface="Calibri" panose="020F0502020204030204" pitchFamily="34" charset="0"/>
              </a:rPr>
              <a:t>Involvement, Parental Support</a:t>
            </a:r>
          </a:p>
          <a:p>
            <a:pPr eaLnBrk="1" hangingPunct="1"/>
            <a:r>
              <a:rPr lang="en-GB" altLang="en-US" sz="1400">
                <a:latin typeface="Calibri" panose="020F0502020204030204" pitchFamily="34" charset="0"/>
              </a:rPr>
              <a:t>and Family Education on Pupil</a:t>
            </a:r>
          </a:p>
          <a:p>
            <a:pPr eaLnBrk="1" hangingPunct="1"/>
            <a:r>
              <a:rPr lang="en-GB" altLang="en-US" sz="1400">
                <a:latin typeface="Calibri" panose="020F0502020204030204" pitchFamily="34" charset="0"/>
              </a:rPr>
              <a:t>Achievements and Adjustment:</a:t>
            </a:r>
          </a:p>
          <a:p>
            <a:pPr eaLnBrk="1" hangingPunct="1"/>
            <a:r>
              <a:rPr lang="en-GB" altLang="en-US" sz="1400">
                <a:latin typeface="Calibri" panose="020F0502020204030204" pitchFamily="34" charset="0"/>
              </a:rPr>
              <a:t>A Literature Review</a:t>
            </a:r>
          </a:p>
          <a:p>
            <a:pPr eaLnBrk="1" hangingPunct="1"/>
            <a:r>
              <a:rPr lang="en-GB" altLang="en-US" sz="1400">
                <a:latin typeface="Calibri" panose="020F0502020204030204" pitchFamily="34" charset="0"/>
              </a:rPr>
              <a:t>Professor Charles Desforges</a:t>
            </a:r>
          </a:p>
          <a:p>
            <a:pPr eaLnBrk="1" hangingPunct="1"/>
            <a:r>
              <a:rPr lang="en-GB" altLang="en-US" sz="1400">
                <a:latin typeface="Calibri" panose="020F0502020204030204" pitchFamily="34" charset="0"/>
              </a:rPr>
              <a:t>with</a:t>
            </a:r>
          </a:p>
          <a:p>
            <a:pPr eaLnBrk="1" hangingPunct="1"/>
            <a:r>
              <a:rPr lang="en-GB" altLang="en-US" sz="1400">
                <a:latin typeface="Calibri" panose="020F0502020204030204" pitchFamily="34" charset="0"/>
              </a:rPr>
              <a:t>Alberto Abouchaa		       </a:t>
            </a:r>
            <a:r>
              <a:rPr lang="en-GB" altLang="en-US" sz="2800">
                <a:latin typeface="Calibri" panose="020F0502020204030204" pitchFamily="34" charset="0"/>
              </a:rPr>
              <a:t>And this is what they found…….</a:t>
            </a:r>
          </a:p>
        </p:txBody>
      </p:sp>
      <p:pic>
        <p:nvPicPr>
          <p:cNvPr id="51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1916113"/>
            <a:ext cx="4016375"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94225"/>
          </a:xfrm>
        </p:spPr>
        <p:txBody>
          <a:bodyPr rtlCol="0">
            <a:normAutofit fontScale="90000"/>
          </a:bodyPr>
          <a:lstStyle/>
          <a:p>
            <a:pPr eaLnBrk="1" fontAlgn="auto" hangingPunct="1">
              <a:spcAft>
                <a:spcPts val="0"/>
              </a:spcAft>
              <a:defRPr/>
            </a:pPr>
            <a:r>
              <a:rPr lang="en-GB" sz="3600" dirty="0" smtClean="0"/>
              <a:t>They found that……</a:t>
            </a:r>
            <a:br>
              <a:rPr lang="en-GB" sz="3600" dirty="0" smtClean="0"/>
            </a:br>
            <a:r>
              <a:rPr lang="en-GB" sz="3600" dirty="0" smtClean="0"/>
              <a:t>children’s achievement and adjustment were effected much more positively by ‘good parenting’ than by ‘good schooling’. </a:t>
            </a:r>
            <a:r>
              <a:rPr lang="en-GB" dirty="0"/>
              <a:t/>
            </a:r>
            <a:br>
              <a:rPr lang="en-GB" dirty="0"/>
            </a:br>
            <a:r>
              <a:rPr lang="en-GB" sz="7300" b="1" dirty="0" smtClean="0"/>
              <a:t>You</a:t>
            </a:r>
            <a:r>
              <a:rPr lang="en-GB" dirty="0" smtClean="0"/>
              <a:t> are more important than </a:t>
            </a:r>
            <a:r>
              <a:rPr lang="en-GB" sz="2700" dirty="0" smtClean="0"/>
              <a:t>us</a:t>
            </a:r>
            <a:r>
              <a:rPr lang="en-GB" dirty="0" smtClean="0"/>
              <a:t>….</a:t>
            </a:r>
            <a:br>
              <a:rPr lang="en-GB" dirty="0" smtClean="0"/>
            </a:br>
            <a:r>
              <a:rPr lang="en-GB" dirty="0" smtClean="0"/>
              <a:t>What </a:t>
            </a:r>
            <a:r>
              <a:rPr lang="en-GB" sz="5300" b="1" dirty="0" smtClean="0"/>
              <a:t>you</a:t>
            </a:r>
            <a:r>
              <a:rPr lang="en-GB" dirty="0" smtClean="0"/>
              <a:t> value is more important than what </a:t>
            </a:r>
            <a:r>
              <a:rPr lang="en-GB" sz="3600" dirty="0" smtClean="0"/>
              <a:t>we</a:t>
            </a:r>
            <a:r>
              <a:rPr lang="en-GB" dirty="0" smtClean="0"/>
              <a:t> value.</a:t>
            </a:r>
            <a:endParaRPr lang="en-GB" dirty="0"/>
          </a:p>
        </p:txBody>
      </p:sp>
      <p:sp>
        <p:nvSpPr>
          <p:cNvPr id="3" name="TextBox 2"/>
          <p:cNvSpPr txBox="1"/>
          <p:nvPr/>
        </p:nvSpPr>
        <p:spPr>
          <a:xfrm>
            <a:off x="120650" y="4868863"/>
            <a:ext cx="4645025" cy="1739900"/>
          </a:xfrm>
          <a:prstGeom prst="rect">
            <a:avLst/>
          </a:prstGeom>
          <a:noFill/>
        </p:spPr>
        <p:txBody>
          <a:bodyPr wrap="none">
            <a:spAutoFit/>
          </a:bodyPr>
          <a:lstStyle/>
          <a:p>
            <a:pPr fontAlgn="auto">
              <a:spcBef>
                <a:spcPts val="0"/>
              </a:spcBef>
              <a:spcAft>
                <a:spcPts val="0"/>
              </a:spcAft>
              <a:defRPr/>
            </a:pPr>
            <a:r>
              <a:rPr lang="en-GB" sz="1200" dirty="0">
                <a:latin typeface="+mn-lt"/>
                <a:cs typeface="+mn-cs"/>
              </a:rPr>
              <a:t>The most important finding from the point of view of this review is </a:t>
            </a:r>
          </a:p>
          <a:p>
            <a:pPr fontAlgn="auto">
              <a:spcBef>
                <a:spcPts val="0"/>
              </a:spcBef>
              <a:spcAft>
                <a:spcPts val="0"/>
              </a:spcAft>
              <a:defRPr/>
            </a:pPr>
            <a:r>
              <a:rPr lang="en-GB" sz="1200" dirty="0">
                <a:latin typeface="+mn-lt"/>
                <a:cs typeface="+mn-cs"/>
              </a:rPr>
              <a:t>that parental involvement in the form of ‘at-home good parenting’ has </a:t>
            </a:r>
          </a:p>
          <a:p>
            <a:pPr fontAlgn="auto">
              <a:spcBef>
                <a:spcPts val="0"/>
              </a:spcBef>
              <a:spcAft>
                <a:spcPts val="0"/>
              </a:spcAft>
              <a:defRPr/>
            </a:pPr>
            <a:r>
              <a:rPr lang="en-GB" sz="1200" dirty="0">
                <a:latin typeface="+mn-lt"/>
                <a:cs typeface="+mn-cs"/>
              </a:rPr>
              <a:t>a significant positive effect on children’s achievement and adjustment </a:t>
            </a:r>
          </a:p>
          <a:p>
            <a:pPr fontAlgn="auto">
              <a:spcBef>
                <a:spcPts val="0"/>
              </a:spcBef>
              <a:spcAft>
                <a:spcPts val="0"/>
              </a:spcAft>
              <a:defRPr/>
            </a:pPr>
            <a:r>
              <a:rPr lang="en-GB" sz="1200" dirty="0">
                <a:latin typeface="+mn-lt"/>
                <a:cs typeface="+mn-cs"/>
              </a:rPr>
              <a:t>even after all other factors shaping attainment have been taken out of </a:t>
            </a:r>
          </a:p>
          <a:p>
            <a:pPr fontAlgn="auto">
              <a:spcBef>
                <a:spcPts val="0"/>
              </a:spcBef>
              <a:spcAft>
                <a:spcPts val="0"/>
              </a:spcAft>
              <a:defRPr/>
            </a:pPr>
            <a:r>
              <a:rPr lang="en-GB" sz="1200" dirty="0">
                <a:latin typeface="+mn-lt"/>
                <a:cs typeface="+mn-cs"/>
              </a:rPr>
              <a:t>the equation. </a:t>
            </a:r>
            <a:r>
              <a:rPr lang="en-GB" sz="1200" b="1" dirty="0">
                <a:latin typeface="+mn-lt"/>
                <a:cs typeface="+mn-cs"/>
              </a:rPr>
              <a:t>In the primary age range the impact caused by different </a:t>
            </a:r>
          </a:p>
          <a:p>
            <a:pPr fontAlgn="auto">
              <a:spcBef>
                <a:spcPts val="0"/>
              </a:spcBef>
              <a:spcAft>
                <a:spcPts val="0"/>
              </a:spcAft>
              <a:defRPr/>
            </a:pPr>
            <a:r>
              <a:rPr lang="en-GB" sz="1200" b="1" dirty="0">
                <a:latin typeface="+mn-lt"/>
                <a:cs typeface="+mn-cs"/>
              </a:rPr>
              <a:t>levels of parental involvement is much bigger than differences </a:t>
            </a:r>
          </a:p>
          <a:p>
            <a:pPr fontAlgn="auto">
              <a:spcBef>
                <a:spcPts val="0"/>
              </a:spcBef>
              <a:spcAft>
                <a:spcPts val="0"/>
              </a:spcAft>
              <a:defRPr/>
            </a:pPr>
            <a:r>
              <a:rPr lang="en-GB" sz="1200" b="1" dirty="0">
                <a:latin typeface="+mn-lt"/>
                <a:cs typeface="+mn-cs"/>
              </a:rPr>
              <a:t>associated with variations in the quality of schools.</a:t>
            </a:r>
            <a:r>
              <a:rPr lang="en-GB" sz="1200" dirty="0">
                <a:latin typeface="+mn-lt"/>
                <a:cs typeface="+mn-cs"/>
              </a:rPr>
              <a:t> The scale of the </a:t>
            </a:r>
          </a:p>
          <a:p>
            <a:pPr fontAlgn="auto">
              <a:spcBef>
                <a:spcPts val="0"/>
              </a:spcBef>
              <a:spcAft>
                <a:spcPts val="0"/>
              </a:spcAft>
              <a:defRPr/>
            </a:pPr>
            <a:r>
              <a:rPr lang="en-GB" sz="1200" dirty="0">
                <a:latin typeface="+mn-lt"/>
                <a:cs typeface="+mn-cs"/>
              </a:rPr>
              <a:t>impact is evident across all social classes and all ethnic groups. </a:t>
            </a:r>
          </a:p>
          <a:p>
            <a:pPr fontAlgn="auto">
              <a:spcBef>
                <a:spcPts val="0"/>
              </a:spcBef>
              <a:spcAft>
                <a:spcPts val="0"/>
              </a:spcAft>
              <a:defRPr/>
            </a:pPr>
            <a:endParaRPr lang="en-GB" sz="1050" dirty="0">
              <a:latin typeface="+mn-lt"/>
              <a:cs typeface="+mn-cs"/>
            </a:endParaRPr>
          </a:p>
        </p:txBody>
      </p:sp>
      <p:pic>
        <p:nvPicPr>
          <p:cNvPr id="61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5675" y="4752975"/>
            <a:ext cx="3795713"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GB" altLang="en-US" smtClean="0"/>
              <a:t>Parents with their children</a:t>
            </a:r>
          </a:p>
        </p:txBody>
      </p:sp>
      <p:sp>
        <p:nvSpPr>
          <p:cNvPr id="3" name="Rectangle 2"/>
          <p:cNvSpPr/>
          <p:nvPr/>
        </p:nvSpPr>
        <p:spPr>
          <a:xfrm>
            <a:off x="61913" y="4941888"/>
            <a:ext cx="4175125" cy="1708150"/>
          </a:xfrm>
          <a:prstGeom prst="rect">
            <a:avLst/>
          </a:prstGeom>
        </p:spPr>
        <p:txBody>
          <a:bodyPr>
            <a:spAutoFit/>
          </a:bodyPr>
          <a:lstStyle/>
          <a:p>
            <a:pPr fontAlgn="auto">
              <a:spcBef>
                <a:spcPts val="0"/>
              </a:spcBef>
              <a:spcAft>
                <a:spcPts val="0"/>
              </a:spcAft>
              <a:defRPr/>
            </a:pPr>
            <a:r>
              <a:rPr lang="en-GB" sz="1050" dirty="0">
                <a:latin typeface="+mn-lt"/>
                <a:cs typeface="+mn-cs"/>
              </a:rPr>
              <a:t>Achievement in both maths and reading was also significantly related to </a:t>
            </a:r>
          </a:p>
          <a:p>
            <a:pPr fontAlgn="auto">
              <a:spcBef>
                <a:spcPts val="0"/>
              </a:spcBef>
              <a:spcAft>
                <a:spcPts val="0"/>
              </a:spcAft>
              <a:defRPr/>
            </a:pPr>
            <a:r>
              <a:rPr lang="en-GB" sz="1050" dirty="0">
                <a:latin typeface="+mn-lt"/>
                <a:cs typeface="+mn-cs"/>
              </a:rPr>
              <a:t>family social class. The researchers used statistical techniques to factor </a:t>
            </a:r>
          </a:p>
          <a:p>
            <a:pPr fontAlgn="auto">
              <a:spcBef>
                <a:spcPts val="0"/>
              </a:spcBef>
              <a:spcAft>
                <a:spcPts val="0"/>
              </a:spcAft>
              <a:defRPr/>
            </a:pPr>
            <a:r>
              <a:rPr lang="en-GB" sz="1050" dirty="0">
                <a:latin typeface="+mn-lt"/>
                <a:cs typeface="+mn-cs"/>
              </a:rPr>
              <a:t>out this effect and then examined the residual impact of parental </a:t>
            </a:r>
          </a:p>
          <a:p>
            <a:pPr fontAlgn="auto">
              <a:spcBef>
                <a:spcPts val="0"/>
              </a:spcBef>
              <a:spcAft>
                <a:spcPts val="0"/>
              </a:spcAft>
              <a:defRPr/>
            </a:pPr>
            <a:r>
              <a:rPr lang="en-GB" sz="1050" dirty="0">
                <a:latin typeface="+mn-lt"/>
                <a:cs typeface="+mn-cs"/>
              </a:rPr>
              <a:t>involvement factors. They concluded that, ‘parental involvement made a </a:t>
            </a:r>
          </a:p>
          <a:p>
            <a:pPr fontAlgn="auto">
              <a:spcBef>
                <a:spcPts val="0"/>
              </a:spcBef>
              <a:spcAft>
                <a:spcPts val="0"/>
              </a:spcAft>
              <a:defRPr/>
            </a:pPr>
            <a:r>
              <a:rPr lang="en-GB" sz="1050" dirty="0">
                <a:latin typeface="+mn-lt"/>
                <a:cs typeface="+mn-cs"/>
              </a:rPr>
              <a:t>significant unique contribution to explaining the variation in children’s </a:t>
            </a:r>
          </a:p>
          <a:p>
            <a:pPr fontAlgn="auto">
              <a:spcBef>
                <a:spcPts val="0"/>
              </a:spcBef>
              <a:spcAft>
                <a:spcPts val="0"/>
              </a:spcAft>
              <a:defRPr/>
            </a:pPr>
            <a:r>
              <a:rPr lang="en-GB" sz="1050" dirty="0">
                <a:latin typeface="+mn-lt"/>
                <a:cs typeface="+mn-cs"/>
              </a:rPr>
              <a:t>academic achievement over and above the effects associated with family </a:t>
            </a:r>
          </a:p>
          <a:p>
            <a:pPr fontAlgn="auto">
              <a:spcBef>
                <a:spcPts val="0"/>
              </a:spcBef>
              <a:spcAft>
                <a:spcPts val="0"/>
              </a:spcAft>
              <a:defRPr/>
            </a:pPr>
            <a:r>
              <a:rPr lang="en-GB" sz="1050" dirty="0">
                <a:latin typeface="+mn-lt"/>
                <a:cs typeface="+mn-cs"/>
              </a:rPr>
              <a:t>background’ (p.138). To be precise, the most significant factor was ‘home </a:t>
            </a:r>
          </a:p>
          <a:p>
            <a:pPr fontAlgn="auto">
              <a:spcBef>
                <a:spcPts val="0"/>
              </a:spcBef>
              <a:spcAft>
                <a:spcPts val="0"/>
              </a:spcAft>
              <a:defRPr/>
            </a:pPr>
            <a:r>
              <a:rPr lang="en-GB" sz="1050" dirty="0">
                <a:latin typeface="+mn-lt"/>
                <a:cs typeface="+mn-cs"/>
              </a:rPr>
              <a:t>discussion’. </a:t>
            </a:r>
            <a:r>
              <a:rPr lang="en-GB" sz="1050" b="1" dirty="0">
                <a:latin typeface="+mn-lt"/>
                <a:cs typeface="+mn-cs"/>
              </a:rPr>
              <a:t>Regardless of social class, the more parents and children </a:t>
            </a:r>
          </a:p>
          <a:p>
            <a:pPr fontAlgn="auto">
              <a:spcBef>
                <a:spcPts val="0"/>
              </a:spcBef>
              <a:spcAft>
                <a:spcPts val="0"/>
              </a:spcAft>
              <a:defRPr/>
            </a:pPr>
            <a:r>
              <a:rPr lang="en-GB" sz="1050" b="1" dirty="0">
                <a:latin typeface="+mn-lt"/>
                <a:cs typeface="+mn-cs"/>
              </a:rPr>
              <a:t>conversed with each other in the home, the more the pupils achieved in </a:t>
            </a:r>
          </a:p>
          <a:p>
            <a:pPr fontAlgn="auto">
              <a:spcBef>
                <a:spcPts val="0"/>
              </a:spcBef>
              <a:spcAft>
                <a:spcPts val="0"/>
              </a:spcAft>
              <a:defRPr/>
            </a:pPr>
            <a:r>
              <a:rPr lang="en-GB" sz="1050" b="1" dirty="0">
                <a:latin typeface="+mn-lt"/>
                <a:cs typeface="+mn-cs"/>
              </a:rPr>
              <a:t>school. </a:t>
            </a:r>
          </a:p>
        </p:txBody>
      </p:sp>
      <p:pic>
        <p:nvPicPr>
          <p:cNvPr id="71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050" y="1428750"/>
            <a:ext cx="3373438"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8850" y="1444625"/>
            <a:ext cx="340360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Box 3"/>
          <p:cNvSpPr txBox="1">
            <a:spLocks noChangeArrowheads="1"/>
          </p:cNvSpPr>
          <p:nvPr/>
        </p:nvSpPr>
        <p:spPr bwMode="auto">
          <a:xfrm>
            <a:off x="5003800" y="4149725"/>
            <a:ext cx="360045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800">
                <a:latin typeface="Calibri" panose="020F0502020204030204" pitchFamily="34" charset="0"/>
              </a:rPr>
              <a:t>‘The more parents and children talked and discussed in the home, the more the pupils achieved in school…..’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74862"/>
          </a:xfrm>
        </p:spPr>
        <p:txBody>
          <a:bodyPr rtlCol="0">
            <a:normAutofit fontScale="90000"/>
          </a:bodyPr>
          <a:lstStyle/>
          <a:p>
            <a:pPr eaLnBrk="1" fontAlgn="auto" hangingPunct="1">
              <a:spcAft>
                <a:spcPts val="0"/>
              </a:spcAft>
              <a:defRPr/>
            </a:pPr>
            <a:r>
              <a:rPr lang="en-GB" dirty="0" smtClean="0"/>
              <a:t>Mums are better at this than dads.</a:t>
            </a:r>
            <a:br>
              <a:rPr lang="en-GB" dirty="0" smtClean="0"/>
            </a:br>
            <a:r>
              <a:rPr lang="en-GB" dirty="0" smtClean="0"/>
              <a:t>Naughty children get less attention – at least at home.</a:t>
            </a:r>
            <a:endParaRPr lang="en-GB" dirty="0"/>
          </a:p>
        </p:txBody>
      </p:sp>
      <p:sp>
        <p:nvSpPr>
          <p:cNvPr id="8195" name="Rectangle 2"/>
          <p:cNvSpPr>
            <a:spLocks noChangeArrowheads="1"/>
          </p:cNvSpPr>
          <p:nvPr/>
        </p:nvSpPr>
        <p:spPr bwMode="auto">
          <a:xfrm>
            <a:off x="495300" y="5072063"/>
            <a:ext cx="820896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a:latin typeface="Calibri" panose="020F0502020204030204" pitchFamily="34" charset="0"/>
              </a:rPr>
              <a:t>Since this study reveals home discussion to be a significant force on student </a:t>
            </a:r>
          </a:p>
          <a:p>
            <a:pPr eaLnBrk="1" hangingPunct="1"/>
            <a:r>
              <a:rPr lang="en-GB" altLang="en-US">
                <a:latin typeface="Calibri" panose="020F0502020204030204" pitchFamily="34" charset="0"/>
              </a:rPr>
              <a:t>achievement it is worth noting some of the factors associated with this form of </a:t>
            </a:r>
          </a:p>
          <a:p>
            <a:pPr eaLnBrk="1" hangingPunct="1"/>
            <a:r>
              <a:rPr lang="en-GB" altLang="en-US">
                <a:latin typeface="Calibri" panose="020F0502020204030204" pitchFamily="34" charset="0"/>
              </a:rPr>
              <a:t>parental involvement. First there is a strong </a:t>
            </a:r>
            <a:r>
              <a:rPr lang="en-GB" altLang="en-US" b="1" i="1">
                <a:latin typeface="Calibri" panose="020F0502020204030204" pitchFamily="34" charset="0"/>
              </a:rPr>
              <a:t>gender effect</a:t>
            </a:r>
            <a:r>
              <a:rPr lang="en-GB" altLang="en-US">
                <a:latin typeface="Calibri" panose="020F0502020204030204" pitchFamily="34" charset="0"/>
              </a:rPr>
              <a:t>. Females report </a:t>
            </a:r>
          </a:p>
          <a:p>
            <a:pPr eaLnBrk="1" hangingPunct="1"/>
            <a:r>
              <a:rPr lang="en-GB" altLang="en-US">
                <a:latin typeface="Calibri" panose="020F0502020204030204" pitchFamily="34" charset="0"/>
              </a:rPr>
              <a:t>considerably more home discussion than males. Second, children with </a:t>
            </a:r>
          </a:p>
          <a:p>
            <a:pPr eaLnBrk="1" hangingPunct="1"/>
            <a:r>
              <a:rPr lang="en-GB" altLang="en-US" b="1" i="1">
                <a:latin typeface="Calibri" panose="020F0502020204030204" pitchFamily="34" charset="0"/>
              </a:rPr>
              <a:t>behavioural problems </a:t>
            </a:r>
            <a:r>
              <a:rPr lang="en-GB" altLang="en-US">
                <a:latin typeface="Calibri" panose="020F0502020204030204" pitchFamily="34" charset="0"/>
              </a:rPr>
              <a:t>get less home discussion but significantly more school </a:t>
            </a:r>
          </a:p>
          <a:p>
            <a:pPr eaLnBrk="1" hangingPunct="1"/>
            <a:r>
              <a:rPr lang="en-GB" altLang="en-US">
                <a:latin typeface="Calibri" panose="020F0502020204030204" pitchFamily="34" charset="0"/>
              </a:rPr>
              <a:t>communication. </a:t>
            </a:r>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1989138"/>
            <a:ext cx="162877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0" y="2624138"/>
            <a:ext cx="24511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763" y="2349500"/>
            <a:ext cx="313531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dirty="0" smtClean="0"/>
              <a:t>The Home Learning Environment is </a:t>
            </a:r>
            <a:r>
              <a:rPr lang="en-GB" b="1" dirty="0" smtClean="0"/>
              <a:t>incredibly</a:t>
            </a:r>
            <a:r>
              <a:rPr lang="en-GB" dirty="0" smtClean="0"/>
              <a:t> important</a:t>
            </a:r>
            <a:endParaRPr lang="en-GB" dirty="0"/>
          </a:p>
        </p:txBody>
      </p:sp>
      <p:sp>
        <p:nvSpPr>
          <p:cNvPr id="9219" name="Rectangle 2"/>
          <p:cNvSpPr>
            <a:spLocks noChangeArrowheads="1"/>
          </p:cNvSpPr>
          <p:nvPr/>
        </p:nvSpPr>
        <p:spPr bwMode="auto">
          <a:xfrm>
            <a:off x="304800" y="4076700"/>
            <a:ext cx="446405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a:latin typeface="Calibri" panose="020F0502020204030204" pitchFamily="34" charset="0"/>
              </a:rPr>
              <a:t>The idea of a ‘home learning environment’ (HLE) was devised to describe a range of learning related provision in the home as reported by parents. </a:t>
            </a:r>
            <a:r>
              <a:rPr lang="en-GB" altLang="en-US" sz="1200" b="1">
                <a:latin typeface="Calibri" panose="020F0502020204030204" pitchFamily="34" charset="0"/>
              </a:rPr>
              <a:t>HLE </a:t>
            </a:r>
          </a:p>
          <a:p>
            <a:pPr eaLnBrk="1" hangingPunct="1"/>
            <a:r>
              <a:rPr lang="en-GB" altLang="en-US" sz="1200" b="1">
                <a:latin typeface="Calibri" panose="020F0502020204030204" pitchFamily="34" charset="0"/>
              </a:rPr>
              <a:t>included reading, library visits, playing with letters and numbers, painting </a:t>
            </a:r>
          </a:p>
          <a:p>
            <a:pPr eaLnBrk="1" hangingPunct="1"/>
            <a:r>
              <a:rPr lang="en-GB" altLang="en-US" sz="1200" b="1">
                <a:latin typeface="Calibri" panose="020F0502020204030204" pitchFamily="34" charset="0"/>
              </a:rPr>
              <a:t>and drawing, teaching (through play) the letters of the alphabet, playing </a:t>
            </a:r>
          </a:p>
          <a:p>
            <a:pPr eaLnBrk="1" hangingPunct="1"/>
            <a:r>
              <a:rPr lang="en-GB" altLang="en-US" sz="1200" b="1">
                <a:latin typeface="Calibri" panose="020F0502020204030204" pitchFamily="34" charset="0"/>
              </a:rPr>
              <a:t>with numbers and shapes, teaching nursery rhymes and singing. </a:t>
            </a:r>
            <a:r>
              <a:rPr lang="en-GB" altLang="en-US" sz="1100">
                <a:latin typeface="Calibri" panose="020F0502020204030204" pitchFamily="34" charset="0"/>
              </a:rPr>
              <a:t>Melhuish </a:t>
            </a:r>
          </a:p>
          <a:p>
            <a:pPr eaLnBrk="1" hangingPunct="1"/>
            <a:r>
              <a:rPr lang="en-GB" altLang="en-US" sz="1100">
                <a:latin typeface="Calibri" panose="020F0502020204030204" pitchFamily="34" charset="0"/>
              </a:rPr>
              <a:t>et al (2001) concluded that, ‘higher home learning environment was </a:t>
            </a:r>
          </a:p>
          <a:p>
            <a:pPr eaLnBrk="1" hangingPunct="1"/>
            <a:r>
              <a:rPr lang="en-GB" altLang="en-US" sz="1100">
                <a:latin typeface="Calibri" panose="020F0502020204030204" pitchFamily="34" charset="0"/>
              </a:rPr>
              <a:t>associated with increased levels of cooperation and conformity, peer </a:t>
            </a:r>
          </a:p>
          <a:p>
            <a:pPr eaLnBrk="1" hangingPunct="1"/>
            <a:r>
              <a:rPr lang="en-GB" altLang="en-US" sz="1100">
                <a:latin typeface="Calibri" panose="020F0502020204030204" pitchFamily="34" charset="0"/>
              </a:rPr>
              <a:t>sociability and confidence, … lower anti-social and worried or upset </a:t>
            </a:r>
          </a:p>
          <a:p>
            <a:pPr eaLnBrk="1" hangingPunct="1"/>
            <a:r>
              <a:rPr lang="en-GB" altLang="en-US" sz="1100">
                <a:latin typeface="Calibri" panose="020F0502020204030204" pitchFamily="34" charset="0"/>
              </a:rPr>
              <a:t>behaviour and higher cognitive development scores … </a:t>
            </a:r>
            <a:r>
              <a:rPr lang="en-GB" altLang="en-US" sz="1100" u="sng">
                <a:latin typeface="Calibri" panose="020F0502020204030204" pitchFamily="34" charset="0"/>
              </a:rPr>
              <a:t>after age it was the </a:t>
            </a:r>
          </a:p>
          <a:p>
            <a:pPr eaLnBrk="1" hangingPunct="1"/>
            <a:r>
              <a:rPr lang="en-GB" altLang="en-US" sz="1100" u="sng">
                <a:latin typeface="Calibri" panose="020F0502020204030204" pitchFamily="34" charset="0"/>
              </a:rPr>
              <a:t>variable with the strongest effect on cognitive development</a:t>
            </a:r>
            <a:r>
              <a:rPr lang="en-GB" altLang="en-US" sz="1100">
                <a:latin typeface="Calibri" panose="020F0502020204030204" pitchFamily="34" charset="0"/>
              </a:rPr>
              <a:t>’ </a:t>
            </a:r>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646238"/>
            <a:ext cx="2889250"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4538" y="1592263"/>
            <a:ext cx="295275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5075" y="1592263"/>
            <a:ext cx="2638425"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Box 3"/>
          <p:cNvSpPr txBox="1">
            <a:spLocks noChangeArrowheads="1"/>
          </p:cNvSpPr>
          <p:nvPr/>
        </p:nvSpPr>
        <p:spPr bwMode="auto">
          <a:xfrm>
            <a:off x="5148263" y="4076700"/>
            <a:ext cx="3455987"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a:latin typeface="Calibri" panose="020F0502020204030204" pitchFamily="34" charset="0"/>
              </a:rPr>
              <a:t>It includes reading, library visits, playing with letters and numbers, painting </a:t>
            </a:r>
          </a:p>
          <a:p>
            <a:pPr eaLnBrk="1" hangingPunct="1"/>
            <a:r>
              <a:rPr lang="en-GB" altLang="en-US" b="1">
                <a:latin typeface="Calibri" panose="020F0502020204030204" pitchFamily="34" charset="0"/>
              </a:rPr>
              <a:t>and drawing, teaching (through play) the letters of the alphabet, playing </a:t>
            </a:r>
          </a:p>
          <a:p>
            <a:pPr eaLnBrk="1" hangingPunct="1"/>
            <a:r>
              <a:rPr lang="en-GB" altLang="en-US" b="1">
                <a:latin typeface="Calibri" panose="020F0502020204030204" pitchFamily="34" charset="0"/>
              </a:rPr>
              <a:t>with numbers and shapes, teaching nursery rhymes and singing.</a:t>
            </a:r>
            <a:endParaRPr lang="en-GB" altLang="en-US">
              <a:latin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GB" altLang="en-US" smtClean="0"/>
              <a:t>Dads are important, too.</a:t>
            </a:r>
          </a:p>
        </p:txBody>
      </p:sp>
      <p:sp>
        <p:nvSpPr>
          <p:cNvPr id="10243" name="Rectangle 2"/>
          <p:cNvSpPr>
            <a:spLocks noChangeArrowheads="1"/>
          </p:cNvSpPr>
          <p:nvPr/>
        </p:nvSpPr>
        <p:spPr bwMode="auto">
          <a:xfrm>
            <a:off x="588963" y="5589588"/>
            <a:ext cx="81359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a:latin typeface="Calibri" panose="020F0502020204030204" pitchFamily="34" charset="0"/>
              </a:rPr>
              <a:t>Children of involved fathers are more likely to live in cognitively stimulating homes (Williams &amp; Sternberg, 2002) and fathers’ commitment to the education process also matters. In 1992, British sociologists Dennis &amp; Erdos found unemployed fathers’ support for their children’s education strongly connected with those children’s escape from disadvantage. </a:t>
            </a:r>
            <a:r>
              <a:rPr lang="en-GB" altLang="en-US" sz="1100" b="1">
                <a:latin typeface="Calibri" panose="020F0502020204030204" pitchFamily="34" charset="0"/>
              </a:rPr>
              <a:t>More recently, a father’s interest in his child’s education, particularly at age 11, has been found to have more influence than family background, the child’s personality or poverty on education success </a:t>
            </a:r>
            <a:r>
              <a:rPr lang="en-GB" altLang="en-US" sz="1100">
                <a:latin typeface="Calibri" panose="020F0502020204030204" pitchFamily="34" charset="0"/>
              </a:rPr>
              <a:t>(Hango, 2007). Blanden (2006) found low fatherly interest similarly predictive – in the other direction: a father’s low interest in his son’s education, for instance, reduces his boy’s chances of escaping poverty by 25%.</a:t>
            </a:r>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5100"/>
            <a:ext cx="15414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1403350"/>
            <a:ext cx="22479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3488" y="1657350"/>
            <a:ext cx="2573337"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6988" y="1579563"/>
            <a:ext cx="2767012"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Box 3"/>
          <p:cNvSpPr txBox="1">
            <a:spLocks noChangeArrowheads="1"/>
          </p:cNvSpPr>
          <p:nvPr/>
        </p:nvSpPr>
        <p:spPr bwMode="auto">
          <a:xfrm>
            <a:off x="588963" y="4005263"/>
            <a:ext cx="801528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a:latin typeface="Calibri" panose="020F0502020204030204" pitchFamily="34" charset="0"/>
              </a:rPr>
              <a:t>‘</a:t>
            </a:r>
            <a:r>
              <a:rPr lang="en-GB" altLang="en-US" sz="2400" b="1">
                <a:latin typeface="Calibri" panose="020F0502020204030204" pitchFamily="34" charset="0"/>
              </a:rPr>
              <a:t>More recently, a father’s interest in his child’s education, particularly at age 11, has been found to have more influence than family background, the child’s personality or poverty on education success ‘</a:t>
            </a:r>
            <a:endParaRPr lang="en-GB" altLang="en-US" sz="2400">
              <a:latin typeface="Calibri" panose="020F0502020204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586</TotalTime>
  <Words>1079</Words>
  <Application>Microsoft Office PowerPoint</Application>
  <PresentationFormat>On-screen Show (4:3)</PresentationFormat>
  <Paragraphs>105</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Office Theme</vt:lpstr>
      <vt:lpstr>The Bishops’</vt:lpstr>
      <vt:lpstr>The Bishops’ Motto</vt:lpstr>
      <vt:lpstr>What we are about Academic, Social, Emotional and Spiritual learning</vt:lpstr>
      <vt:lpstr>PowerPoint Presentation</vt:lpstr>
      <vt:lpstr>They found that…… children’s achievement and adjustment were effected much more positively by ‘good parenting’ than by ‘good schooling’.  You are more important than us…. What you value is more important than what we value.</vt:lpstr>
      <vt:lpstr>Parents with their children</vt:lpstr>
      <vt:lpstr>Mums are better at this than dads. Naughty children get less attention – at least at home.</vt:lpstr>
      <vt:lpstr>The Home Learning Environment is incredibly important</vt:lpstr>
      <vt:lpstr>Dads are important, too.</vt:lpstr>
      <vt:lpstr>The most important thing</vt:lpstr>
      <vt:lpstr>Dos           and       Don’ts</vt:lpstr>
      <vt:lpstr>If there’s a problem….     (which there will be)</vt:lpstr>
      <vt:lpstr>In the pack, and some other bits….</vt:lpstr>
      <vt:lpstr>PowerPoint Presentation</vt:lpstr>
      <vt:lpstr>Love life – and teach your children 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Bishops’</dc:title>
  <dc:creator>greg waters</dc:creator>
  <cp:lastModifiedBy>Finance - Bishops - Mailbox</cp:lastModifiedBy>
  <cp:revision>37</cp:revision>
  <cp:lastPrinted>2018-06-05T16:46:33Z</cp:lastPrinted>
  <dcterms:created xsi:type="dcterms:W3CDTF">2016-06-05T18:33:14Z</dcterms:created>
  <dcterms:modified xsi:type="dcterms:W3CDTF">2020-06-24T12:22:57Z</dcterms:modified>
</cp:coreProperties>
</file>